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66" r:id="rId4"/>
    <p:sldId id="258" r:id="rId5"/>
    <p:sldId id="261" r:id="rId6"/>
    <p:sldId id="262" r:id="rId7"/>
    <p:sldId id="269" r:id="rId8"/>
    <p:sldId id="305" r:id="rId9"/>
    <p:sldId id="270" r:id="rId10"/>
    <p:sldId id="306" r:id="rId11"/>
    <p:sldId id="271" r:id="rId12"/>
    <p:sldId id="272" r:id="rId13"/>
    <p:sldId id="273" r:id="rId14"/>
    <p:sldId id="274" r:id="rId15"/>
    <p:sldId id="275" r:id="rId16"/>
    <p:sldId id="276" r:id="rId17"/>
    <p:sldId id="267" r:id="rId18"/>
    <p:sldId id="277" r:id="rId19"/>
    <p:sldId id="308" r:id="rId20"/>
    <p:sldId id="307" r:id="rId21"/>
    <p:sldId id="309" r:id="rId22"/>
    <p:sldId id="310" r:id="rId23"/>
    <p:sldId id="263" r:id="rId24"/>
    <p:sldId id="299" r:id="rId25"/>
    <p:sldId id="311" r:id="rId26"/>
    <p:sldId id="319" r:id="rId27"/>
    <p:sldId id="312" r:id="rId28"/>
    <p:sldId id="313" r:id="rId29"/>
    <p:sldId id="300" r:id="rId30"/>
    <p:sldId id="314" r:id="rId31"/>
    <p:sldId id="301" r:id="rId32"/>
    <p:sldId id="316" r:id="rId33"/>
    <p:sldId id="317" r:id="rId34"/>
    <p:sldId id="302" r:id="rId35"/>
    <p:sldId id="303" r:id="rId36"/>
    <p:sldId id="318" r:id="rId37"/>
    <p:sldId id="265" r:id="rId38"/>
    <p:sldId id="278" r:id="rId39"/>
    <p:sldId id="292" r:id="rId40"/>
    <p:sldId id="293" r:id="rId41"/>
    <p:sldId id="294" r:id="rId42"/>
    <p:sldId id="297" r:id="rId43"/>
    <p:sldId id="298" r:id="rId44"/>
    <p:sldId id="279" r:id="rId45"/>
    <p:sldId id="280" r:id="rId46"/>
    <p:sldId id="281" r:id="rId47"/>
    <p:sldId id="283" r:id="rId48"/>
    <p:sldId id="284" r:id="rId49"/>
    <p:sldId id="285" r:id="rId50"/>
    <p:sldId id="286" r:id="rId51"/>
    <p:sldId id="287" r:id="rId52"/>
    <p:sldId id="259" r:id="rId53"/>
    <p:sldId id="26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3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07C9DB-BD07-465C-8347-5146408D28A6}" type="datetimeFigureOut">
              <a:rPr lang="en-US" smtClean="0"/>
              <a:t>6/13/2022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AE28D-B6B9-4EC6-AB1A-5BB51F9E6CC6}" type="slidenum">
              <a:rPr lang="en-US" smtClean="0"/>
              <a:t>‹#›</a:t>
            </a:fld>
            <a:endParaRPr lang="en-US"/>
          </a:p>
        </p:txBody>
      </p:sp>
    </p:spTree>
    <p:extLst>
      <p:ext uri="{BB962C8B-B14F-4D97-AF65-F5344CB8AC3E}">
        <p14:creationId xmlns:p14="http://schemas.microsoft.com/office/powerpoint/2010/main" val="3050872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3014f8b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3014f8b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33014f8be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33014f8be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3014f8be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3014f8be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33014f8be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33014f8be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3014f8be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33014f8be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33014f8be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33014f8be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3014f8be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3014f8be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8A118-CD5F-4498-84F5-7B9B96FAF4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13A414-5801-4690-8669-1AF1B960ED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C5ED01-4A37-4D63-8D5B-4C1406B4BA38}"/>
              </a:ext>
            </a:extLst>
          </p:cNvPr>
          <p:cNvSpPr>
            <a:spLocks noGrp="1"/>
          </p:cNvSpPr>
          <p:nvPr>
            <p:ph type="dt" sz="half" idx="10"/>
          </p:nvPr>
        </p:nvSpPr>
        <p:spPr/>
        <p:txBody>
          <a:bodyPr/>
          <a:lstStyle/>
          <a:p>
            <a:fld id="{F13DABBF-091A-4C47-9865-2263B25AF4D3}" type="datetimeFigureOut">
              <a:rPr lang="en-US" smtClean="0"/>
              <a:t>6/13/2022</a:t>
            </a:fld>
            <a:endParaRPr lang="en-US"/>
          </a:p>
        </p:txBody>
      </p:sp>
      <p:sp>
        <p:nvSpPr>
          <p:cNvPr id="5" name="Footer Placeholder 4">
            <a:extLst>
              <a:ext uri="{FF2B5EF4-FFF2-40B4-BE49-F238E27FC236}">
                <a16:creationId xmlns:a16="http://schemas.microsoft.com/office/drawing/2014/main" id="{90A0FF93-CEF3-430D-8D96-C9CB15C55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B7AD3-5A84-414C-B5A8-584CEC5B3120}"/>
              </a:ext>
            </a:extLst>
          </p:cNvPr>
          <p:cNvSpPr>
            <a:spLocks noGrp="1"/>
          </p:cNvSpPr>
          <p:nvPr>
            <p:ph type="sldNum" sz="quarter" idx="12"/>
          </p:nvPr>
        </p:nvSpPr>
        <p:spPr/>
        <p:txBody>
          <a:bodyPr/>
          <a:lstStyle/>
          <a:p>
            <a:fld id="{B155370A-3897-40E5-9402-33BB1230C534}" type="slidenum">
              <a:rPr lang="en-US" smtClean="0"/>
              <a:t>‹#›</a:t>
            </a:fld>
            <a:endParaRPr lang="en-US"/>
          </a:p>
        </p:txBody>
      </p:sp>
    </p:spTree>
    <p:extLst>
      <p:ext uri="{BB962C8B-B14F-4D97-AF65-F5344CB8AC3E}">
        <p14:creationId xmlns:p14="http://schemas.microsoft.com/office/powerpoint/2010/main" val="3152360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5EFC-633A-4107-86D1-4F55796210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B304CE-15C6-4A1B-9F0F-93C8862D8C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958DA1-F1FE-4840-8679-F26D41643934}"/>
              </a:ext>
            </a:extLst>
          </p:cNvPr>
          <p:cNvSpPr>
            <a:spLocks noGrp="1"/>
          </p:cNvSpPr>
          <p:nvPr>
            <p:ph type="dt" sz="half" idx="10"/>
          </p:nvPr>
        </p:nvSpPr>
        <p:spPr/>
        <p:txBody>
          <a:bodyPr/>
          <a:lstStyle/>
          <a:p>
            <a:fld id="{F13DABBF-091A-4C47-9865-2263B25AF4D3}" type="datetimeFigureOut">
              <a:rPr lang="en-US" smtClean="0"/>
              <a:t>6/13/2022</a:t>
            </a:fld>
            <a:endParaRPr lang="en-US"/>
          </a:p>
        </p:txBody>
      </p:sp>
      <p:sp>
        <p:nvSpPr>
          <p:cNvPr id="5" name="Footer Placeholder 4">
            <a:extLst>
              <a:ext uri="{FF2B5EF4-FFF2-40B4-BE49-F238E27FC236}">
                <a16:creationId xmlns:a16="http://schemas.microsoft.com/office/drawing/2014/main" id="{CD894D35-9462-42D0-BF17-FF4600084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D6D35-AE5C-4CB6-9C64-C6BAC652E80F}"/>
              </a:ext>
            </a:extLst>
          </p:cNvPr>
          <p:cNvSpPr>
            <a:spLocks noGrp="1"/>
          </p:cNvSpPr>
          <p:nvPr>
            <p:ph type="sldNum" sz="quarter" idx="12"/>
          </p:nvPr>
        </p:nvSpPr>
        <p:spPr/>
        <p:txBody>
          <a:bodyPr/>
          <a:lstStyle/>
          <a:p>
            <a:fld id="{B155370A-3897-40E5-9402-33BB1230C534}" type="slidenum">
              <a:rPr lang="en-US" smtClean="0"/>
              <a:t>‹#›</a:t>
            </a:fld>
            <a:endParaRPr lang="en-US"/>
          </a:p>
        </p:txBody>
      </p:sp>
    </p:spTree>
    <p:extLst>
      <p:ext uri="{BB962C8B-B14F-4D97-AF65-F5344CB8AC3E}">
        <p14:creationId xmlns:p14="http://schemas.microsoft.com/office/powerpoint/2010/main" val="3894280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CD58BC-8A4D-4C0B-A32C-FEF3185308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12D27E-FBBE-4326-9F0D-886893EA92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3E6B96-7E4F-41E8-B1B3-589653A6EAEB}"/>
              </a:ext>
            </a:extLst>
          </p:cNvPr>
          <p:cNvSpPr>
            <a:spLocks noGrp="1"/>
          </p:cNvSpPr>
          <p:nvPr>
            <p:ph type="dt" sz="half" idx="10"/>
          </p:nvPr>
        </p:nvSpPr>
        <p:spPr/>
        <p:txBody>
          <a:bodyPr/>
          <a:lstStyle/>
          <a:p>
            <a:fld id="{F13DABBF-091A-4C47-9865-2263B25AF4D3}" type="datetimeFigureOut">
              <a:rPr lang="en-US" smtClean="0"/>
              <a:t>6/13/2022</a:t>
            </a:fld>
            <a:endParaRPr lang="en-US"/>
          </a:p>
        </p:txBody>
      </p:sp>
      <p:sp>
        <p:nvSpPr>
          <p:cNvPr id="5" name="Footer Placeholder 4">
            <a:extLst>
              <a:ext uri="{FF2B5EF4-FFF2-40B4-BE49-F238E27FC236}">
                <a16:creationId xmlns:a16="http://schemas.microsoft.com/office/drawing/2014/main" id="{F7C9DE83-6B46-4948-8DE9-26E07C2B2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99B03-1953-426C-B276-25ED3DC6A68F}"/>
              </a:ext>
            </a:extLst>
          </p:cNvPr>
          <p:cNvSpPr>
            <a:spLocks noGrp="1"/>
          </p:cNvSpPr>
          <p:nvPr>
            <p:ph type="sldNum" sz="quarter" idx="12"/>
          </p:nvPr>
        </p:nvSpPr>
        <p:spPr/>
        <p:txBody>
          <a:bodyPr/>
          <a:lstStyle/>
          <a:p>
            <a:fld id="{B155370A-3897-40E5-9402-33BB1230C534}" type="slidenum">
              <a:rPr lang="en-US" smtClean="0"/>
              <a:t>‹#›</a:t>
            </a:fld>
            <a:endParaRPr lang="en-US"/>
          </a:p>
        </p:txBody>
      </p:sp>
    </p:spTree>
    <p:extLst>
      <p:ext uri="{BB962C8B-B14F-4D97-AF65-F5344CB8AC3E}">
        <p14:creationId xmlns:p14="http://schemas.microsoft.com/office/powerpoint/2010/main" val="1593889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4385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3066-17FE-463E-B8B5-41AA4F13B8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221F4D-9D3C-42AC-9F98-DF7B3411D51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4A70C-0B46-41E9-88C8-39A84F93BBB9}"/>
              </a:ext>
            </a:extLst>
          </p:cNvPr>
          <p:cNvSpPr>
            <a:spLocks noGrp="1"/>
          </p:cNvSpPr>
          <p:nvPr>
            <p:ph type="dt" sz="half" idx="10"/>
          </p:nvPr>
        </p:nvSpPr>
        <p:spPr/>
        <p:txBody>
          <a:bodyPr/>
          <a:lstStyle/>
          <a:p>
            <a:fld id="{F13DABBF-091A-4C47-9865-2263B25AF4D3}" type="datetimeFigureOut">
              <a:rPr lang="en-US" smtClean="0"/>
              <a:t>6/13/2022</a:t>
            </a:fld>
            <a:endParaRPr lang="en-US"/>
          </a:p>
        </p:txBody>
      </p:sp>
      <p:sp>
        <p:nvSpPr>
          <p:cNvPr id="5" name="Footer Placeholder 4">
            <a:extLst>
              <a:ext uri="{FF2B5EF4-FFF2-40B4-BE49-F238E27FC236}">
                <a16:creationId xmlns:a16="http://schemas.microsoft.com/office/drawing/2014/main" id="{42FF61EC-1F0C-4FEA-ABF5-9A104BC67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CEDE4F-7A90-4131-BA50-3CB205E57DA1}"/>
              </a:ext>
            </a:extLst>
          </p:cNvPr>
          <p:cNvSpPr>
            <a:spLocks noGrp="1"/>
          </p:cNvSpPr>
          <p:nvPr>
            <p:ph type="sldNum" sz="quarter" idx="12"/>
          </p:nvPr>
        </p:nvSpPr>
        <p:spPr/>
        <p:txBody>
          <a:bodyPr/>
          <a:lstStyle/>
          <a:p>
            <a:fld id="{B155370A-3897-40E5-9402-33BB1230C534}" type="slidenum">
              <a:rPr lang="en-US" smtClean="0"/>
              <a:t>‹#›</a:t>
            </a:fld>
            <a:endParaRPr lang="en-US"/>
          </a:p>
        </p:txBody>
      </p:sp>
    </p:spTree>
    <p:extLst>
      <p:ext uri="{BB962C8B-B14F-4D97-AF65-F5344CB8AC3E}">
        <p14:creationId xmlns:p14="http://schemas.microsoft.com/office/powerpoint/2010/main" val="291206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E231-1E21-4A62-B75F-7AB3D3A351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AB73B3-008F-4F84-B3FC-8586660D8D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BFD9BC-5F5A-458E-AFC4-33B69106E44E}"/>
              </a:ext>
            </a:extLst>
          </p:cNvPr>
          <p:cNvSpPr>
            <a:spLocks noGrp="1"/>
          </p:cNvSpPr>
          <p:nvPr>
            <p:ph type="dt" sz="half" idx="10"/>
          </p:nvPr>
        </p:nvSpPr>
        <p:spPr/>
        <p:txBody>
          <a:bodyPr/>
          <a:lstStyle/>
          <a:p>
            <a:fld id="{F13DABBF-091A-4C47-9865-2263B25AF4D3}" type="datetimeFigureOut">
              <a:rPr lang="en-US" smtClean="0"/>
              <a:t>6/13/2022</a:t>
            </a:fld>
            <a:endParaRPr lang="en-US"/>
          </a:p>
        </p:txBody>
      </p:sp>
      <p:sp>
        <p:nvSpPr>
          <p:cNvPr id="5" name="Footer Placeholder 4">
            <a:extLst>
              <a:ext uri="{FF2B5EF4-FFF2-40B4-BE49-F238E27FC236}">
                <a16:creationId xmlns:a16="http://schemas.microsoft.com/office/drawing/2014/main" id="{FA634B6E-112B-43BF-9018-BDE85439A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4F2C6-78CD-46BA-831E-F6DF152CD1D3}"/>
              </a:ext>
            </a:extLst>
          </p:cNvPr>
          <p:cNvSpPr>
            <a:spLocks noGrp="1"/>
          </p:cNvSpPr>
          <p:nvPr>
            <p:ph type="sldNum" sz="quarter" idx="12"/>
          </p:nvPr>
        </p:nvSpPr>
        <p:spPr/>
        <p:txBody>
          <a:bodyPr/>
          <a:lstStyle/>
          <a:p>
            <a:fld id="{B155370A-3897-40E5-9402-33BB1230C534}" type="slidenum">
              <a:rPr lang="en-US" smtClean="0"/>
              <a:t>‹#›</a:t>
            </a:fld>
            <a:endParaRPr lang="en-US"/>
          </a:p>
        </p:txBody>
      </p:sp>
    </p:spTree>
    <p:extLst>
      <p:ext uri="{BB962C8B-B14F-4D97-AF65-F5344CB8AC3E}">
        <p14:creationId xmlns:p14="http://schemas.microsoft.com/office/powerpoint/2010/main" val="2082751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F21F6-C67E-4B5E-A306-097B24AD82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18C3D1-9555-49FF-AA6D-1792F2C2F2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F54D7C-8E9D-41D3-AC01-F45599D80B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D98C00-059C-405F-A54F-35B70F2A1C34}"/>
              </a:ext>
            </a:extLst>
          </p:cNvPr>
          <p:cNvSpPr>
            <a:spLocks noGrp="1"/>
          </p:cNvSpPr>
          <p:nvPr>
            <p:ph type="dt" sz="half" idx="10"/>
          </p:nvPr>
        </p:nvSpPr>
        <p:spPr/>
        <p:txBody>
          <a:bodyPr/>
          <a:lstStyle/>
          <a:p>
            <a:fld id="{F13DABBF-091A-4C47-9865-2263B25AF4D3}" type="datetimeFigureOut">
              <a:rPr lang="en-US" smtClean="0"/>
              <a:t>6/13/2022</a:t>
            </a:fld>
            <a:endParaRPr lang="en-US"/>
          </a:p>
        </p:txBody>
      </p:sp>
      <p:sp>
        <p:nvSpPr>
          <p:cNvPr id="6" name="Footer Placeholder 5">
            <a:extLst>
              <a:ext uri="{FF2B5EF4-FFF2-40B4-BE49-F238E27FC236}">
                <a16:creationId xmlns:a16="http://schemas.microsoft.com/office/drawing/2014/main" id="{A88E069B-6DE4-4B20-9726-48F3AEE3A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83824-F837-41AC-AFAE-D0311989C87F}"/>
              </a:ext>
            </a:extLst>
          </p:cNvPr>
          <p:cNvSpPr>
            <a:spLocks noGrp="1"/>
          </p:cNvSpPr>
          <p:nvPr>
            <p:ph type="sldNum" sz="quarter" idx="12"/>
          </p:nvPr>
        </p:nvSpPr>
        <p:spPr/>
        <p:txBody>
          <a:bodyPr/>
          <a:lstStyle/>
          <a:p>
            <a:fld id="{B155370A-3897-40E5-9402-33BB1230C534}" type="slidenum">
              <a:rPr lang="en-US" smtClean="0"/>
              <a:t>‹#›</a:t>
            </a:fld>
            <a:endParaRPr lang="en-US"/>
          </a:p>
        </p:txBody>
      </p:sp>
    </p:spTree>
    <p:extLst>
      <p:ext uri="{BB962C8B-B14F-4D97-AF65-F5344CB8AC3E}">
        <p14:creationId xmlns:p14="http://schemas.microsoft.com/office/powerpoint/2010/main" val="3525366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3116-0690-48A2-ADE4-AC164CDFF9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33A903-EFB9-4D7C-A009-2AA6C2EB8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EFB7DBF-8DDC-4380-B93D-F5F9F73683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FE1DC8-5272-42C5-A089-F6CF72413A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D096906-F4C6-49EC-973F-DACA3A5F239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1F0C96-D819-4650-8FFF-52D39D2BCE16}"/>
              </a:ext>
            </a:extLst>
          </p:cNvPr>
          <p:cNvSpPr>
            <a:spLocks noGrp="1"/>
          </p:cNvSpPr>
          <p:nvPr>
            <p:ph type="dt" sz="half" idx="10"/>
          </p:nvPr>
        </p:nvSpPr>
        <p:spPr/>
        <p:txBody>
          <a:bodyPr/>
          <a:lstStyle/>
          <a:p>
            <a:fld id="{F13DABBF-091A-4C47-9865-2263B25AF4D3}" type="datetimeFigureOut">
              <a:rPr lang="en-US" smtClean="0"/>
              <a:t>6/13/2022</a:t>
            </a:fld>
            <a:endParaRPr lang="en-US"/>
          </a:p>
        </p:txBody>
      </p:sp>
      <p:sp>
        <p:nvSpPr>
          <p:cNvPr id="8" name="Footer Placeholder 7">
            <a:extLst>
              <a:ext uri="{FF2B5EF4-FFF2-40B4-BE49-F238E27FC236}">
                <a16:creationId xmlns:a16="http://schemas.microsoft.com/office/drawing/2014/main" id="{CE54195E-7BEC-4FF5-AE9F-B9D2589328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BB93BA-CA82-4C23-A4CC-E4745ACED372}"/>
              </a:ext>
            </a:extLst>
          </p:cNvPr>
          <p:cNvSpPr>
            <a:spLocks noGrp="1"/>
          </p:cNvSpPr>
          <p:nvPr>
            <p:ph type="sldNum" sz="quarter" idx="12"/>
          </p:nvPr>
        </p:nvSpPr>
        <p:spPr/>
        <p:txBody>
          <a:bodyPr/>
          <a:lstStyle/>
          <a:p>
            <a:fld id="{B155370A-3897-40E5-9402-33BB1230C534}" type="slidenum">
              <a:rPr lang="en-US" smtClean="0"/>
              <a:t>‹#›</a:t>
            </a:fld>
            <a:endParaRPr lang="en-US"/>
          </a:p>
        </p:txBody>
      </p:sp>
    </p:spTree>
    <p:extLst>
      <p:ext uri="{BB962C8B-B14F-4D97-AF65-F5344CB8AC3E}">
        <p14:creationId xmlns:p14="http://schemas.microsoft.com/office/powerpoint/2010/main" val="3742092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D8A2-DA5B-467A-8964-3F56A1C6A6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229B3C-926C-4AE3-B1ED-D515D6AE19A2}"/>
              </a:ext>
            </a:extLst>
          </p:cNvPr>
          <p:cNvSpPr>
            <a:spLocks noGrp="1"/>
          </p:cNvSpPr>
          <p:nvPr>
            <p:ph type="dt" sz="half" idx="10"/>
          </p:nvPr>
        </p:nvSpPr>
        <p:spPr/>
        <p:txBody>
          <a:bodyPr/>
          <a:lstStyle/>
          <a:p>
            <a:fld id="{F13DABBF-091A-4C47-9865-2263B25AF4D3}" type="datetimeFigureOut">
              <a:rPr lang="en-US" smtClean="0"/>
              <a:t>6/13/2022</a:t>
            </a:fld>
            <a:endParaRPr lang="en-US"/>
          </a:p>
        </p:txBody>
      </p:sp>
      <p:sp>
        <p:nvSpPr>
          <p:cNvPr id="4" name="Footer Placeholder 3">
            <a:extLst>
              <a:ext uri="{FF2B5EF4-FFF2-40B4-BE49-F238E27FC236}">
                <a16:creationId xmlns:a16="http://schemas.microsoft.com/office/drawing/2014/main" id="{BA212379-0F3E-4321-96DF-0FEB49D515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2B96C7-321D-4AB8-B703-D054E57F457F}"/>
              </a:ext>
            </a:extLst>
          </p:cNvPr>
          <p:cNvSpPr>
            <a:spLocks noGrp="1"/>
          </p:cNvSpPr>
          <p:nvPr>
            <p:ph type="sldNum" sz="quarter" idx="12"/>
          </p:nvPr>
        </p:nvSpPr>
        <p:spPr/>
        <p:txBody>
          <a:bodyPr/>
          <a:lstStyle/>
          <a:p>
            <a:fld id="{B155370A-3897-40E5-9402-33BB1230C534}" type="slidenum">
              <a:rPr lang="en-US" smtClean="0"/>
              <a:t>‹#›</a:t>
            </a:fld>
            <a:endParaRPr lang="en-US"/>
          </a:p>
        </p:txBody>
      </p:sp>
    </p:spTree>
    <p:extLst>
      <p:ext uri="{BB962C8B-B14F-4D97-AF65-F5344CB8AC3E}">
        <p14:creationId xmlns:p14="http://schemas.microsoft.com/office/powerpoint/2010/main" val="250761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DF1682-AF8A-4571-B969-3C674DD1CFF0}"/>
              </a:ext>
            </a:extLst>
          </p:cNvPr>
          <p:cNvSpPr>
            <a:spLocks noGrp="1"/>
          </p:cNvSpPr>
          <p:nvPr>
            <p:ph type="dt" sz="half" idx="10"/>
          </p:nvPr>
        </p:nvSpPr>
        <p:spPr/>
        <p:txBody>
          <a:bodyPr/>
          <a:lstStyle/>
          <a:p>
            <a:fld id="{F13DABBF-091A-4C47-9865-2263B25AF4D3}" type="datetimeFigureOut">
              <a:rPr lang="en-US" smtClean="0"/>
              <a:t>6/13/2022</a:t>
            </a:fld>
            <a:endParaRPr lang="en-US"/>
          </a:p>
        </p:txBody>
      </p:sp>
      <p:sp>
        <p:nvSpPr>
          <p:cNvPr id="3" name="Footer Placeholder 2">
            <a:extLst>
              <a:ext uri="{FF2B5EF4-FFF2-40B4-BE49-F238E27FC236}">
                <a16:creationId xmlns:a16="http://schemas.microsoft.com/office/drawing/2014/main" id="{E9EE2C78-8EF1-46C4-B471-680C4F6501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158F24-E7DF-4FF9-B57A-FD9200F55338}"/>
              </a:ext>
            </a:extLst>
          </p:cNvPr>
          <p:cNvSpPr>
            <a:spLocks noGrp="1"/>
          </p:cNvSpPr>
          <p:nvPr>
            <p:ph type="sldNum" sz="quarter" idx="12"/>
          </p:nvPr>
        </p:nvSpPr>
        <p:spPr/>
        <p:txBody>
          <a:bodyPr/>
          <a:lstStyle/>
          <a:p>
            <a:fld id="{B155370A-3897-40E5-9402-33BB1230C534}" type="slidenum">
              <a:rPr lang="en-US" smtClean="0"/>
              <a:t>‹#›</a:t>
            </a:fld>
            <a:endParaRPr lang="en-US"/>
          </a:p>
        </p:txBody>
      </p:sp>
    </p:spTree>
    <p:extLst>
      <p:ext uri="{BB962C8B-B14F-4D97-AF65-F5344CB8AC3E}">
        <p14:creationId xmlns:p14="http://schemas.microsoft.com/office/powerpoint/2010/main" val="1271860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EF66-A205-4332-A657-42F0E0B03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5F1AE-D7E6-4497-B27F-6DD2AC69F6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7100AF-4FBB-4650-BBD5-8219D2C1F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1ED96C-D9F2-4937-975A-F4E5E351483E}"/>
              </a:ext>
            </a:extLst>
          </p:cNvPr>
          <p:cNvSpPr>
            <a:spLocks noGrp="1"/>
          </p:cNvSpPr>
          <p:nvPr>
            <p:ph type="dt" sz="half" idx="10"/>
          </p:nvPr>
        </p:nvSpPr>
        <p:spPr/>
        <p:txBody>
          <a:bodyPr/>
          <a:lstStyle/>
          <a:p>
            <a:fld id="{F13DABBF-091A-4C47-9865-2263B25AF4D3}" type="datetimeFigureOut">
              <a:rPr lang="en-US" smtClean="0"/>
              <a:t>6/13/2022</a:t>
            </a:fld>
            <a:endParaRPr lang="en-US"/>
          </a:p>
        </p:txBody>
      </p:sp>
      <p:sp>
        <p:nvSpPr>
          <p:cNvPr id="6" name="Footer Placeholder 5">
            <a:extLst>
              <a:ext uri="{FF2B5EF4-FFF2-40B4-BE49-F238E27FC236}">
                <a16:creationId xmlns:a16="http://schemas.microsoft.com/office/drawing/2014/main" id="{284BC45A-7C00-4649-9EFD-FCFC09483D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5470E-400E-40EC-A787-004EA8899578}"/>
              </a:ext>
            </a:extLst>
          </p:cNvPr>
          <p:cNvSpPr>
            <a:spLocks noGrp="1"/>
          </p:cNvSpPr>
          <p:nvPr>
            <p:ph type="sldNum" sz="quarter" idx="12"/>
          </p:nvPr>
        </p:nvSpPr>
        <p:spPr/>
        <p:txBody>
          <a:bodyPr/>
          <a:lstStyle/>
          <a:p>
            <a:fld id="{B155370A-3897-40E5-9402-33BB1230C534}" type="slidenum">
              <a:rPr lang="en-US" smtClean="0"/>
              <a:t>‹#›</a:t>
            </a:fld>
            <a:endParaRPr lang="en-US"/>
          </a:p>
        </p:txBody>
      </p:sp>
    </p:spTree>
    <p:extLst>
      <p:ext uri="{BB962C8B-B14F-4D97-AF65-F5344CB8AC3E}">
        <p14:creationId xmlns:p14="http://schemas.microsoft.com/office/powerpoint/2010/main" val="3584158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44F75-4F35-4797-A736-B7A1C3272C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4A97D2-2A03-42FE-A88B-BB08B71DE3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C259A2-DD50-4630-B78F-394F5644E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A749E7-F6A5-4F47-909C-D39F994E61A2}"/>
              </a:ext>
            </a:extLst>
          </p:cNvPr>
          <p:cNvSpPr>
            <a:spLocks noGrp="1"/>
          </p:cNvSpPr>
          <p:nvPr>
            <p:ph type="dt" sz="half" idx="10"/>
          </p:nvPr>
        </p:nvSpPr>
        <p:spPr/>
        <p:txBody>
          <a:bodyPr/>
          <a:lstStyle/>
          <a:p>
            <a:fld id="{F13DABBF-091A-4C47-9865-2263B25AF4D3}" type="datetimeFigureOut">
              <a:rPr lang="en-US" smtClean="0"/>
              <a:t>6/13/2022</a:t>
            </a:fld>
            <a:endParaRPr lang="en-US"/>
          </a:p>
        </p:txBody>
      </p:sp>
      <p:sp>
        <p:nvSpPr>
          <p:cNvPr id="6" name="Footer Placeholder 5">
            <a:extLst>
              <a:ext uri="{FF2B5EF4-FFF2-40B4-BE49-F238E27FC236}">
                <a16:creationId xmlns:a16="http://schemas.microsoft.com/office/drawing/2014/main" id="{822BC409-977B-4944-A531-8DE7E34302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22DC51-E5E0-4220-B034-8290317396BD}"/>
              </a:ext>
            </a:extLst>
          </p:cNvPr>
          <p:cNvSpPr>
            <a:spLocks noGrp="1"/>
          </p:cNvSpPr>
          <p:nvPr>
            <p:ph type="sldNum" sz="quarter" idx="12"/>
          </p:nvPr>
        </p:nvSpPr>
        <p:spPr/>
        <p:txBody>
          <a:bodyPr/>
          <a:lstStyle/>
          <a:p>
            <a:fld id="{B155370A-3897-40E5-9402-33BB1230C534}" type="slidenum">
              <a:rPr lang="en-US" smtClean="0"/>
              <a:t>‹#›</a:t>
            </a:fld>
            <a:endParaRPr lang="en-US"/>
          </a:p>
        </p:txBody>
      </p:sp>
    </p:spTree>
    <p:extLst>
      <p:ext uri="{BB962C8B-B14F-4D97-AF65-F5344CB8AC3E}">
        <p14:creationId xmlns:p14="http://schemas.microsoft.com/office/powerpoint/2010/main" val="3733287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A89447-714C-4191-AA38-8C66FFAB1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068309-8D45-4837-934A-E5C57FF1A7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D7DFA4-7293-4215-A177-F03B23C0FA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DABBF-091A-4C47-9865-2263B25AF4D3}" type="datetimeFigureOut">
              <a:rPr lang="en-US" smtClean="0"/>
              <a:t>6/13/2022</a:t>
            </a:fld>
            <a:endParaRPr lang="en-US"/>
          </a:p>
        </p:txBody>
      </p:sp>
      <p:sp>
        <p:nvSpPr>
          <p:cNvPr id="5" name="Footer Placeholder 4">
            <a:extLst>
              <a:ext uri="{FF2B5EF4-FFF2-40B4-BE49-F238E27FC236}">
                <a16:creationId xmlns:a16="http://schemas.microsoft.com/office/drawing/2014/main" id="{AAC5D0A9-B518-4E5A-9398-58D2EE0582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9270C8-0681-4A59-87CB-8C34A91C4A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5370A-3897-40E5-9402-33BB1230C534}" type="slidenum">
              <a:rPr lang="en-US" smtClean="0"/>
              <a:t>‹#›</a:t>
            </a:fld>
            <a:endParaRPr lang="en-US"/>
          </a:p>
        </p:txBody>
      </p:sp>
    </p:spTree>
    <p:extLst>
      <p:ext uri="{BB962C8B-B14F-4D97-AF65-F5344CB8AC3E}">
        <p14:creationId xmlns:p14="http://schemas.microsoft.com/office/powerpoint/2010/main" val="2701712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hyperlink" Target="https://en.wikipedia.org/wiki/Quantum_logic_gate" TargetMode="Externa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brown and black abstract painting">
            <a:extLst>
              <a:ext uri="{FF2B5EF4-FFF2-40B4-BE49-F238E27FC236}">
                <a16:creationId xmlns:a16="http://schemas.microsoft.com/office/drawing/2014/main" id="{1F3042F2-0AFB-417F-BC06-3A4FC8D3B5E5}"/>
              </a:ext>
            </a:extLst>
          </p:cNvPr>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t="13267" r="2" b="13788"/>
          <a:stretch/>
        </p:blipFill>
        <p:spPr bwMode="auto">
          <a:xfrm>
            <a:off x="2787418" y="975"/>
            <a:ext cx="940143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lue and black ball on blue and white checkered textile">
            <a:extLst>
              <a:ext uri="{FF2B5EF4-FFF2-40B4-BE49-F238E27FC236}">
                <a16:creationId xmlns:a16="http://schemas.microsoft.com/office/drawing/2014/main" id="{25612376-4986-496A-80E5-028C2BE6CF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73" b="14271"/>
          <a:stretch/>
        </p:blipFill>
        <p:spPr bwMode="auto">
          <a:xfrm>
            <a:off x="-27" y="10"/>
            <a:ext cx="12192000" cy="6857990"/>
          </a:xfrm>
          <a:custGeom>
            <a:avLst/>
            <a:gdLst/>
            <a:ahLst/>
            <a:cxnLst/>
            <a:rect l="l" t="t" r="r" b="b"/>
            <a:pathLst>
              <a:path w="12192000" h="6858000">
                <a:moveTo>
                  <a:pt x="10767920" y="0"/>
                </a:moveTo>
                <a:lnTo>
                  <a:pt x="12192000" y="0"/>
                </a:lnTo>
                <a:lnTo>
                  <a:pt x="12192000" y="927417"/>
                </a:lnTo>
                <a:lnTo>
                  <a:pt x="12082763" y="823269"/>
                </a:lnTo>
                <a:cubicBezTo>
                  <a:pt x="11719580" y="493176"/>
                  <a:pt x="11300738" y="223239"/>
                  <a:pt x="10841978" y="29200"/>
                </a:cubicBezTo>
                <a:close/>
                <a:moveTo>
                  <a:pt x="6012882" y="0"/>
                </a:moveTo>
                <a:lnTo>
                  <a:pt x="7504417" y="0"/>
                </a:lnTo>
                <a:lnTo>
                  <a:pt x="7430359" y="29200"/>
                </a:lnTo>
                <a:cubicBezTo>
                  <a:pt x="5857467" y="694478"/>
                  <a:pt x="4753816" y="2251936"/>
                  <a:pt x="4753816" y="4067166"/>
                </a:cubicBezTo>
                <a:cubicBezTo>
                  <a:pt x="4753816" y="5126051"/>
                  <a:pt x="5129364" y="6097221"/>
                  <a:pt x="5754532" y="6854750"/>
                </a:cubicBezTo>
                <a:lnTo>
                  <a:pt x="5757486" y="6858000"/>
                </a:lnTo>
                <a:lnTo>
                  <a:pt x="4830677" y="6858000"/>
                </a:lnTo>
                <a:lnTo>
                  <a:pt x="4745134" y="6724465"/>
                </a:lnTo>
                <a:cubicBezTo>
                  <a:pt x="4274836" y="5949876"/>
                  <a:pt x="4004010" y="5040579"/>
                  <a:pt x="4004010" y="4067979"/>
                </a:cubicBezTo>
                <a:cubicBezTo>
                  <a:pt x="4004010" y="2476453"/>
                  <a:pt x="4729195" y="1054430"/>
                  <a:pt x="5866922" y="114788"/>
                </a:cubicBezTo>
                <a:close/>
                <a:moveTo>
                  <a:pt x="0" y="0"/>
                </a:moveTo>
                <a:lnTo>
                  <a:pt x="4336230" y="0"/>
                </a:lnTo>
                <a:lnTo>
                  <a:pt x="4279837" y="65151"/>
                </a:lnTo>
                <a:cubicBezTo>
                  <a:pt x="3384436" y="1150943"/>
                  <a:pt x="2846555" y="2542953"/>
                  <a:pt x="2846555" y="4060687"/>
                </a:cubicBezTo>
                <a:cubicBezTo>
                  <a:pt x="2846555" y="5036374"/>
                  <a:pt x="3068843" y="5960103"/>
                  <a:pt x="3465501" y="6783922"/>
                </a:cubicBezTo>
                <a:lnTo>
                  <a:pt x="35034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3" name="Freeform 95">
            <a:extLst>
              <a:ext uri="{FF2B5EF4-FFF2-40B4-BE49-F238E27FC236}">
                <a16:creationId xmlns:a16="http://schemas.microsoft.com/office/drawing/2014/main" id="{5EFCEEFE-DD72-4E23-A203-092AB1A62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46555" y="-18287"/>
            <a:ext cx="9373908" cy="6920069"/>
          </a:xfrm>
          <a:custGeom>
            <a:avLst/>
            <a:gdLst>
              <a:gd name="connsiteX0" fmla="*/ 9363722 w 9373908"/>
              <a:gd name="connsiteY0" fmla="*/ 0 h 6920069"/>
              <a:gd name="connsiteX1" fmla="*/ 9373908 w 9373908"/>
              <a:gd name="connsiteY1" fmla="*/ 0 h 6920069"/>
              <a:gd name="connsiteX2" fmla="*/ 9373908 w 9373908"/>
              <a:gd name="connsiteY2" fmla="*/ 8011 h 6920069"/>
              <a:gd name="connsiteX3" fmla="*/ 4704244 w 9373908"/>
              <a:gd name="connsiteY3" fmla="*/ 0 h 6920069"/>
              <a:gd name="connsiteX4" fmla="*/ 7874983 w 9373908"/>
              <a:gd name="connsiteY4" fmla="*/ 0 h 6920069"/>
              <a:gd name="connsiteX5" fmla="*/ 7995423 w 9373908"/>
              <a:gd name="connsiteY5" fmla="*/ 47488 h 6920069"/>
              <a:gd name="connsiteX6" fmla="*/ 9236208 w 9373908"/>
              <a:gd name="connsiteY6" fmla="*/ 841557 h 6920069"/>
              <a:gd name="connsiteX7" fmla="*/ 9373908 w 9373908"/>
              <a:gd name="connsiteY7" fmla="*/ 972842 h 6920069"/>
              <a:gd name="connsiteX8" fmla="*/ 9373908 w 9373908"/>
              <a:gd name="connsiteY8" fmla="*/ 6920069 h 6920069"/>
              <a:gd name="connsiteX9" fmla="*/ 2950722 w 9373908"/>
              <a:gd name="connsiteY9" fmla="*/ 6920069 h 6920069"/>
              <a:gd name="connsiteX10" fmla="*/ 2907977 w 9373908"/>
              <a:gd name="connsiteY10" fmla="*/ 6873037 h 6920069"/>
              <a:gd name="connsiteX11" fmla="*/ 1907260 w 9373908"/>
              <a:gd name="connsiteY11" fmla="*/ 4085454 h 6920069"/>
              <a:gd name="connsiteX12" fmla="*/ 4583804 w 9373908"/>
              <a:gd name="connsiteY12" fmla="*/ 47488 h 6920069"/>
              <a:gd name="connsiteX13" fmla="*/ 1505505 w 9373908"/>
              <a:gd name="connsiteY13" fmla="*/ 0 h 6920069"/>
              <a:gd name="connsiteX14" fmla="*/ 3189581 w 9373908"/>
              <a:gd name="connsiteY14" fmla="*/ 0 h 6920069"/>
              <a:gd name="connsiteX15" fmla="*/ 3020368 w 9373908"/>
              <a:gd name="connsiteY15" fmla="*/ 133076 h 6920069"/>
              <a:gd name="connsiteX16" fmla="*/ 1157455 w 9373908"/>
              <a:gd name="connsiteY16" fmla="*/ 4086267 h 6920069"/>
              <a:gd name="connsiteX17" fmla="*/ 1898579 w 9373908"/>
              <a:gd name="connsiteY17" fmla="*/ 6742753 h 6920069"/>
              <a:gd name="connsiteX18" fmla="*/ 2012168 w 9373908"/>
              <a:gd name="connsiteY18" fmla="*/ 6920069 h 6920069"/>
              <a:gd name="connsiteX19" fmla="*/ 679265 w 9373908"/>
              <a:gd name="connsiteY19" fmla="*/ 6920069 h 6920069"/>
              <a:gd name="connsiteX20" fmla="*/ 618946 w 9373908"/>
              <a:gd name="connsiteY20" fmla="*/ 6802210 h 6920069"/>
              <a:gd name="connsiteX21" fmla="*/ 0 w 9373908"/>
              <a:gd name="connsiteY21" fmla="*/ 4078975 h 6920069"/>
              <a:gd name="connsiteX22" fmla="*/ 1433282 w 9373908"/>
              <a:gd name="connsiteY22" fmla="*/ 83440 h 692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73908" h="6920069">
                <a:moveTo>
                  <a:pt x="9363722" y="0"/>
                </a:moveTo>
                <a:lnTo>
                  <a:pt x="9373908" y="0"/>
                </a:lnTo>
                <a:lnTo>
                  <a:pt x="9373908" y="8011"/>
                </a:lnTo>
                <a:close/>
                <a:moveTo>
                  <a:pt x="4704244" y="0"/>
                </a:moveTo>
                <a:lnTo>
                  <a:pt x="7874983" y="0"/>
                </a:lnTo>
                <a:lnTo>
                  <a:pt x="7995423" y="47488"/>
                </a:lnTo>
                <a:cubicBezTo>
                  <a:pt x="8454183" y="241528"/>
                  <a:pt x="8873025" y="511464"/>
                  <a:pt x="9236208" y="841557"/>
                </a:cubicBezTo>
                <a:lnTo>
                  <a:pt x="9373908" y="972842"/>
                </a:lnTo>
                <a:lnTo>
                  <a:pt x="9373908" y="6920069"/>
                </a:lnTo>
                <a:lnTo>
                  <a:pt x="2950722" y="6920069"/>
                </a:lnTo>
                <a:lnTo>
                  <a:pt x="2907977" y="6873037"/>
                </a:lnTo>
                <a:cubicBezTo>
                  <a:pt x="2282808" y="6115509"/>
                  <a:pt x="1907260" y="5144339"/>
                  <a:pt x="1907260" y="4085454"/>
                </a:cubicBezTo>
                <a:cubicBezTo>
                  <a:pt x="1907260" y="2270224"/>
                  <a:pt x="3010912" y="712766"/>
                  <a:pt x="4583804" y="47488"/>
                </a:cubicBezTo>
                <a:close/>
                <a:moveTo>
                  <a:pt x="1505505" y="0"/>
                </a:moveTo>
                <a:lnTo>
                  <a:pt x="3189581" y="0"/>
                </a:lnTo>
                <a:lnTo>
                  <a:pt x="3020368" y="133076"/>
                </a:lnTo>
                <a:cubicBezTo>
                  <a:pt x="1882640" y="1072718"/>
                  <a:pt x="1157455" y="2494741"/>
                  <a:pt x="1157455" y="4086267"/>
                </a:cubicBezTo>
                <a:cubicBezTo>
                  <a:pt x="1157455" y="5058867"/>
                  <a:pt x="1428281" y="5968164"/>
                  <a:pt x="1898579" y="6742753"/>
                </a:cubicBezTo>
                <a:lnTo>
                  <a:pt x="2012168" y="6920069"/>
                </a:lnTo>
                <a:lnTo>
                  <a:pt x="679265" y="6920069"/>
                </a:lnTo>
                <a:lnTo>
                  <a:pt x="618946" y="6802210"/>
                </a:lnTo>
                <a:cubicBezTo>
                  <a:pt x="222288" y="5978391"/>
                  <a:pt x="0" y="5054662"/>
                  <a:pt x="0" y="4078975"/>
                </a:cubicBezTo>
                <a:cubicBezTo>
                  <a:pt x="0" y="2561242"/>
                  <a:pt x="537881" y="1169231"/>
                  <a:pt x="1433282" y="83440"/>
                </a:cubicBezTo>
                <a:close/>
              </a:path>
            </a:pathLst>
          </a:custGeom>
          <a:noFill/>
          <a:ln w="603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Freeform 5">
            <a:extLst>
              <a:ext uri="{FF2B5EF4-FFF2-40B4-BE49-F238E27FC236}">
                <a16:creationId xmlns:a16="http://schemas.microsoft.com/office/drawing/2014/main" id="{2A73F40A-89D3-430B-96F3-4FFB3CCF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lumMod val="85000"/>
              <a:lumOff val="15000"/>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A46787-0529-4BA1-A047-F4F0772BCC56}"/>
              </a:ext>
            </a:extLst>
          </p:cNvPr>
          <p:cNvSpPr>
            <a:spLocks noGrp="1"/>
          </p:cNvSpPr>
          <p:nvPr>
            <p:ph type="ctrTitle"/>
          </p:nvPr>
        </p:nvSpPr>
        <p:spPr>
          <a:xfrm>
            <a:off x="6506309" y="2008041"/>
            <a:ext cx="5397712" cy="2685831"/>
          </a:xfrm>
        </p:spPr>
        <p:txBody>
          <a:bodyPr>
            <a:normAutofit/>
          </a:bodyPr>
          <a:lstStyle/>
          <a:p>
            <a:pPr algn="l"/>
            <a:r>
              <a:rPr lang="en-IN" sz="5400" dirty="0">
                <a:latin typeface="AC Big Serif One" pitchFamily="50" charset="0"/>
              </a:rPr>
              <a:t>Quantum Computing</a:t>
            </a:r>
            <a:endParaRPr lang="en-US" sz="5400" dirty="0">
              <a:latin typeface="AC Big Serif One" pitchFamily="50" charset="0"/>
            </a:endParaRPr>
          </a:p>
        </p:txBody>
      </p:sp>
      <p:sp>
        <p:nvSpPr>
          <p:cNvPr id="3" name="Subtitle 2">
            <a:extLst>
              <a:ext uri="{FF2B5EF4-FFF2-40B4-BE49-F238E27FC236}">
                <a16:creationId xmlns:a16="http://schemas.microsoft.com/office/drawing/2014/main" id="{52FDE16B-667B-4159-983E-D2808DB873B8}"/>
              </a:ext>
            </a:extLst>
          </p:cNvPr>
          <p:cNvSpPr>
            <a:spLocks noGrp="1"/>
          </p:cNvSpPr>
          <p:nvPr>
            <p:ph type="subTitle" idx="1"/>
          </p:nvPr>
        </p:nvSpPr>
        <p:spPr>
          <a:xfrm>
            <a:off x="6631133" y="4849959"/>
            <a:ext cx="4774196" cy="915841"/>
          </a:xfrm>
        </p:spPr>
        <p:txBody>
          <a:bodyPr>
            <a:normAutofit/>
          </a:bodyPr>
          <a:lstStyle/>
          <a:p>
            <a:pPr algn="l"/>
            <a:r>
              <a:rPr lang="en-IN" sz="2200" dirty="0"/>
              <a:t>Presentation in Physics</a:t>
            </a:r>
            <a:endParaRPr lang="en-US" sz="2200" dirty="0"/>
          </a:p>
        </p:txBody>
      </p:sp>
    </p:spTree>
    <p:extLst>
      <p:ext uri="{BB962C8B-B14F-4D97-AF65-F5344CB8AC3E}">
        <p14:creationId xmlns:p14="http://schemas.microsoft.com/office/powerpoint/2010/main" val="130396661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blue and black ball on blue and white checkered textile">
            <a:extLst>
              <a:ext uri="{FF2B5EF4-FFF2-40B4-BE49-F238E27FC236}">
                <a16:creationId xmlns:a16="http://schemas.microsoft.com/office/drawing/2014/main" id="{2ACDAF07-B37D-4B6D-ADFB-35FE21C6CE0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4073" b="1427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A15FD45-54D2-4051-95B1-C79753642FA3}"/>
              </a:ext>
            </a:extLst>
          </p:cNvPr>
          <p:cNvSpPr>
            <a:spLocks noGrp="1"/>
          </p:cNvSpPr>
          <p:nvPr>
            <p:ph type="body" idx="1"/>
          </p:nvPr>
        </p:nvSpPr>
        <p:spPr>
          <a:xfrm>
            <a:off x="838200" y="1509102"/>
            <a:ext cx="10515600" cy="4351338"/>
          </a:xfrm>
        </p:spPr>
        <p:txBody>
          <a:bodyPr vert="horz" lIns="91440" tIns="45720" rIns="91440" bIns="45720" rtlCol="0">
            <a:normAutofit/>
          </a:bodyPr>
          <a:lstStyle/>
          <a:p>
            <a:pPr indent="-228600">
              <a:spcAft>
                <a:spcPts val="600"/>
              </a:spcAft>
              <a:buFont typeface="Arial" panose="020B0604020202020204" pitchFamily="34" charset="0"/>
              <a:buChar char="•"/>
            </a:pPr>
            <a:r>
              <a:rPr lang="en-US" sz="3200" dirty="0">
                <a:solidFill>
                  <a:srgbClr val="FFFFFF"/>
                </a:solidFill>
              </a:rPr>
              <a:t>The amount of information a qubit system can represent grows exponentially. Information that 500 qubits can easily represent would not be possible with even more than 2^500 classical bits.</a:t>
            </a:r>
          </a:p>
          <a:p>
            <a:pPr indent="-228600">
              <a:spcAft>
                <a:spcPts val="600"/>
              </a:spcAft>
              <a:buFont typeface="Arial" panose="020B0604020202020204" pitchFamily="34" charset="0"/>
              <a:buChar char="•"/>
            </a:pPr>
            <a:r>
              <a:rPr lang="en-US" sz="3200" dirty="0">
                <a:solidFill>
                  <a:srgbClr val="FFFFFF"/>
                </a:solidFill>
              </a:rPr>
              <a:t>It would take a classical computer millions of years to find the prime factors of a 2,048-bit number. Qubits could perform the calculation in just minutes.</a:t>
            </a:r>
          </a:p>
          <a:p>
            <a:pPr marL="380985" indent="0">
              <a:spcAft>
                <a:spcPts val="600"/>
              </a:spcAft>
              <a:buNone/>
            </a:pPr>
            <a:endParaRPr lang="en-US" dirty="0">
              <a:solidFill>
                <a:srgbClr val="FFFFFF"/>
              </a:solidFill>
            </a:endParaRPr>
          </a:p>
        </p:txBody>
      </p:sp>
    </p:spTree>
    <p:extLst>
      <p:ext uri="{BB962C8B-B14F-4D97-AF65-F5344CB8AC3E}">
        <p14:creationId xmlns:p14="http://schemas.microsoft.com/office/powerpoint/2010/main" val="429373575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p:nvSpPr>
          <p:cNvPr id="9223" name="Rectangle 922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https://images.unsplash.com/photo-1635070040809-d434392ae756?ixlib=rb-1.2.1&amp;ixid=MnwxMjA3fDB8MHxzZWFyY2h8MTN8fHF1YW50dW18ZW58MHx8MHx8&amp;w=1000&amp;q=80">
            <a:extLst>
              <a:ext uri="{FF2B5EF4-FFF2-40B4-BE49-F238E27FC236}">
                <a16:creationId xmlns:a16="http://schemas.microsoft.com/office/drawing/2014/main" id="{012C3C81-942E-4BEB-B674-6A2321201F3C}"/>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39265" b="231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1676400" y="250036"/>
            <a:ext cx="10515600" cy="1325563"/>
          </a:xfrm>
          <a:prstGeom prst="rect">
            <a:avLst/>
          </a:prstGeom>
        </p:spPr>
        <p:txBody>
          <a:bodyPr spcFirstLastPara="1" vert="horz" lIns="91440" tIns="45720" rIns="91440" bIns="45720" rtlCol="0" anchor="ctr" anchorCtr="0">
            <a:normAutofit/>
          </a:bodyPr>
          <a:lstStyle/>
          <a:p>
            <a:pPr algn="ctr">
              <a:spcBef>
                <a:spcPct val="0"/>
              </a:spcBef>
            </a:pPr>
            <a:r>
              <a:rPr lang="en-US" dirty="0">
                <a:solidFill>
                  <a:schemeClr val="accent2"/>
                </a:solidFill>
              </a:rPr>
              <a:t>Quantum Computing 		 </a:t>
            </a:r>
          </a:p>
        </p:txBody>
      </p:sp>
      <p:sp>
        <p:nvSpPr>
          <p:cNvPr id="67" name="Google Shape;67;p15"/>
          <p:cNvSpPr txBox="1">
            <a:spLocks noGrp="1"/>
          </p:cNvSpPr>
          <p:nvPr>
            <p:ph type="body" idx="1"/>
          </p:nvPr>
        </p:nvSpPr>
        <p:spPr>
          <a:xfrm>
            <a:off x="838200" y="1825625"/>
            <a:ext cx="10515600" cy="4351338"/>
          </a:xfrm>
          <a:prstGeom prst="rect">
            <a:avLst/>
          </a:prstGeom>
        </p:spPr>
        <p:txBody>
          <a:bodyPr spcFirstLastPara="1" vert="horz" lIns="91440" tIns="45720" rIns="91440" bIns="45720" rtlCol="0" anchorCtr="0">
            <a:normAutofit/>
          </a:bodyPr>
          <a:lstStyle/>
          <a:p>
            <a:pPr marL="380985" indent="0">
              <a:buClr>
                <a:schemeClr val="dk1"/>
              </a:buClr>
              <a:buSzPts val="1400"/>
              <a:buNone/>
            </a:pPr>
            <a:r>
              <a:rPr lang="en-US" dirty="0">
                <a:solidFill>
                  <a:srgbClr val="FFFFFF"/>
                </a:solidFill>
              </a:rPr>
              <a:t>Current quantum programming languages and compilers are mainly focused on optimizing low-level circuits consisting of </a:t>
            </a:r>
            <a:r>
              <a:rPr lang="en-US" dirty="0">
                <a:solidFill>
                  <a:srgbClr val="FFFFFF"/>
                </a:solidFill>
                <a:hlinkClick r:id="rId5">
                  <a:extLst>
                    <a:ext uri="{A12FA001-AC4F-418D-AE19-62706E023703}">
                      <ahyp:hlinkClr xmlns:ahyp="http://schemas.microsoft.com/office/drawing/2018/hyperlinkcolor" val="tx"/>
                    </a:ext>
                  </a:extLst>
                </a:hlinkClick>
              </a:rPr>
              <a:t>quantum gates</a:t>
            </a:r>
            <a:r>
              <a:rPr lang="en-US" dirty="0">
                <a:solidFill>
                  <a:srgbClr val="FFFFFF"/>
                </a:solidFill>
              </a:rPr>
              <a:t>. Quantum gates are the building blocks of quantum circuits.</a:t>
            </a:r>
          </a:p>
          <a:p>
            <a:pPr marL="380985" indent="0">
              <a:buClr>
                <a:schemeClr val="dk1"/>
              </a:buClr>
              <a:buSzPts val="1400"/>
              <a:buNone/>
            </a:pPr>
            <a:endParaRPr lang="en-US" dirty="0">
              <a:solidFill>
                <a:srgbClr val="FFFFFF"/>
              </a:solidFill>
            </a:endParaRPr>
          </a:p>
          <a:p>
            <a:pPr marL="380985" indent="0">
              <a:buClr>
                <a:schemeClr val="dk1"/>
              </a:buClr>
              <a:buSzPts val="1400"/>
              <a:buNone/>
            </a:pPr>
            <a:r>
              <a:rPr lang="en-US" dirty="0">
                <a:solidFill>
                  <a:srgbClr val="FFFFFF"/>
                </a:solidFill>
              </a:rPr>
              <a:t>Just how we use logic gates in classical computers, we use qubits as quantum gates to perform certain operations in a circuit.</a:t>
            </a:r>
          </a:p>
          <a:p>
            <a:pPr marL="380985" indent="0">
              <a:buClr>
                <a:schemeClr val="dk1"/>
              </a:buClr>
              <a:buSzPts val="1400"/>
              <a:buNone/>
            </a:pPr>
            <a:endParaRPr lang="en-US" dirty="0">
              <a:solidFill>
                <a:srgbClr val="FFFFFF"/>
              </a:solidFill>
            </a:endParaRPr>
          </a:p>
          <a:p>
            <a:pPr marL="380985" indent="0">
              <a:buClr>
                <a:schemeClr val="dk1"/>
              </a:buClr>
              <a:buSzPts val="1400"/>
              <a:buNone/>
            </a:pPr>
            <a:r>
              <a:rPr lang="en-US" dirty="0">
                <a:solidFill>
                  <a:srgbClr val="FFFFFF"/>
                </a:solidFill>
              </a:rPr>
              <a:t>Let’s look into an example where we are building a very simple quantum circuit using 2 qubits and by applying two quantum gates namely </a:t>
            </a:r>
            <a:r>
              <a:rPr lang="en-US" i="1" dirty="0">
                <a:solidFill>
                  <a:schemeClr val="accent2"/>
                </a:solidFill>
              </a:rPr>
              <a:t>The Hadamard Gate and the CNOT gate</a:t>
            </a:r>
            <a:r>
              <a:rPr lang="en-US" dirty="0">
                <a:solidFill>
                  <a:schemeClr val="accent1"/>
                </a:solidFill>
              </a:rPr>
              <a:t>.</a:t>
            </a:r>
          </a:p>
          <a:p>
            <a:pPr marL="0" indent="-228600">
              <a:spcBef>
                <a:spcPts val="1600"/>
              </a:spcBef>
              <a:spcAft>
                <a:spcPts val="1600"/>
              </a:spcAft>
              <a:buFont typeface="Arial" panose="020B0604020202020204" pitchFamily="34" charset="0"/>
              <a:buChar char="•"/>
            </a:pPr>
            <a:endParaRPr lang="en-US"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15600" y="419426"/>
            <a:ext cx="11360800" cy="763600"/>
          </a:xfrm>
          <a:prstGeom prst="rect">
            <a:avLst/>
          </a:prstGeom>
        </p:spPr>
        <p:txBody>
          <a:bodyPr spcFirstLastPara="1" vert="horz" wrap="square" lIns="121900" tIns="121900" rIns="121900" bIns="121900" rtlCol="0" anchor="t" anchorCtr="0">
            <a:noAutofit/>
          </a:bodyPr>
          <a:lstStyle/>
          <a:p>
            <a:pPr algn="ctr"/>
            <a:r>
              <a:rPr lang="en" sz="5400" dirty="0">
                <a:solidFill>
                  <a:schemeClr val="accent2"/>
                </a:solidFill>
              </a:rPr>
              <a:t>Hadamard Gate</a:t>
            </a:r>
            <a:endParaRPr sz="5400" dirty="0">
              <a:solidFill>
                <a:schemeClr val="accent2"/>
              </a:solidFill>
            </a:endParaRPr>
          </a:p>
        </p:txBody>
      </p:sp>
      <p:sp>
        <p:nvSpPr>
          <p:cNvPr id="73" name="Google Shape;73;p16"/>
          <p:cNvSpPr txBox="1">
            <a:spLocks noGrp="1"/>
          </p:cNvSpPr>
          <p:nvPr>
            <p:ph type="body" idx="1"/>
          </p:nvPr>
        </p:nvSpPr>
        <p:spPr>
          <a:xfrm>
            <a:off x="415600" y="1642800"/>
            <a:ext cx="11360800" cy="4555200"/>
          </a:xfrm>
          <a:prstGeom prst="rect">
            <a:avLst/>
          </a:prstGeom>
        </p:spPr>
        <p:txBody>
          <a:bodyPr spcFirstLastPara="1" vert="horz" wrap="square" lIns="121900" tIns="121900" rIns="121900" bIns="121900" rtlCol="0" anchor="t" anchorCtr="0">
            <a:normAutofit fontScale="92500" lnSpcReduction="20000"/>
          </a:bodyPr>
          <a:lstStyle/>
          <a:p>
            <a:pPr marL="0" indent="0">
              <a:buNone/>
            </a:pPr>
            <a:r>
              <a:rPr lang="en" dirty="0">
                <a:solidFill>
                  <a:schemeClr val="accent2"/>
                </a:solidFill>
                <a:sym typeface="Roboto"/>
              </a:rPr>
              <a:t>The Hadamard gate is a single-qubit operation that maps the basis state </a:t>
            </a:r>
            <a:r>
              <a:rPr lang="en" dirty="0">
                <a:solidFill>
                  <a:schemeClr val="accent2"/>
                </a:solidFill>
              </a:rPr>
              <a:t>∣0⟩</a:t>
            </a:r>
            <a:endParaRPr lang="en-US" dirty="0">
              <a:solidFill>
                <a:schemeClr val="accent2"/>
              </a:solidFill>
            </a:endParaRPr>
          </a:p>
          <a:p>
            <a:pPr marL="0" indent="0">
              <a:buNone/>
            </a:pPr>
            <a:endParaRPr lang="en" dirty="0">
              <a:solidFill>
                <a:schemeClr val="accent2"/>
              </a:solidFill>
              <a:sym typeface="Roboto"/>
            </a:endParaRPr>
          </a:p>
          <a:p>
            <a:pPr marL="0" indent="0">
              <a:buNone/>
            </a:pPr>
            <a:endParaRPr lang="en" dirty="0">
              <a:solidFill>
                <a:schemeClr val="accent2"/>
              </a:solidFill>
              <a:sym typeface="Roboto"/>
            </a:endParaRPr>
          </a:p>
          <a:p>
            <a:pPr marL="0" indent="0">
              <a:buNone/>
            </a:pPr>
            <a:endParaRPr lang="en" dirty="0">
              <a:solidFill>
                <a:schemeClr val="accent2"/>
              </a:solidFill>
              <a:sym typeface="Roboto"/>
            </a:endParaRPr>
          </a:p>
          <a:p>
            <a:pPr marL="0" indent="0">
              <a:buNone/>
            </a:pPr>
            <a:r>
              <a:rPr lang="en" dirty="0">
                <a:solidFill>
                  <a:schemeClr val="accent2"/>
                </a:solidFill>
                <a:sym typeface="Roboto"/>
              </a:rPr>
              <a:t> </a:t>
            </a:r>
          </a:p>
          <a:p>
            <a:pPr marL="0" indent="0">
              <a:buNone/>
            </a:pPr>
            <a:r>
              <a:rPr lang="en-US" dirty="0">
                <a:solidFill>
                  <a:schemeClr val="accent2"/>
                </a:solidFill>
                <a:sym typeface="Roboto"/>
              </a:rPr>
              <a:t>and </a:t>
            </a:r>
            <a:r>
              <a:rPr lang="en-US" dirty="0">
                <a:solidFill>
                  <a:schemeClr val="accent2"/>
                </a:solidFill>
              </a:rPr>
              <a:t> ∣1⟩ to                      </a:t>
            </a:r>
            <a:br>
              <a:rPr lang="en-US" dirty="0">
                <a:solidFill>
                  <a:schemeClr val="accent2"/>
                </a:solidFill>
              </a:rPr>
            </a:br>
            <a:endParaRPr lang="en-US" dirty="0">
              <a:solidFill>
                <a:schemeClr val="accent2"/>
              </a:solidFill>
            </a:endParaRPr>
          </a:p>
          <a:p>
            <a:pPr marL="0" indent="0">
              <a:buNone/>
            </a:pPr>
            <a:endParaRPr lang="en-IN" dirty="0">
              <a:solidFill>
                <a:schemeClr val="accent2"/>
              </a:solidFill>
            </a:endParaRPr>
          </a:p>
          <a:p>
            <a:pPr marL="0" indent="0">
              <a:buNone/>
            </a:pPr>
            <a:endParaRPr lang="en-US" dirty="0">
              <a:solidFill>
                <a:schemeClr val="accent2"/>
              </a:solidFill>
            </a:endParaRPr>
          </a:p>
          <a:p>
            <a:pPr marL="0" indent="0">
              <a:buNone/>
            </a:pPr>
            <a:r>
              <a:rPr lang="en" dirty="0">
                <a:solidFill>
                  <a:schemeClr val="accent2"/>
                </a:solidFill>
                <a:sym typeface="Roboto"/>
              </a:rPr>
              <a:t>thus creating an equal superposition of the two basis states. </a:t>
            </a:r>
            <a:endParaRPr dirty="0">
              <a:solidFill>
                <a:schemeClr val="accent2"/>
              </a:solidFill>
              <a:sym typeface="Roboto"/>
            </a:endParaRPr>
          </a:p>
          <a:p>
            <a:pPr marL="0" indent="0">
              <a:buNone/>
            </a:pPr>
            <a:endParaRPr dirty="0">
              <a:solidFill>
                <a:schemeClr val="accent2"/>
              </a:solidFill>
              <a:sym typeface="Roboto"/>
            </a:endParaRPr>
          </a:p>
          <a:p>
            <a:pPr marL="0" indent="0">
              <a:buNone/>
            </a:pPr>
            <a:endParaRPr dirty="0">
              <a:solidFill>
                <a:schemeClr val="accent2"/>
              </a:solidFill>
              <a:sym typeface="Roboto"/>
            </a:endParaRPr>
          </a:p>
          <a:p>
            <a:pPr marL="0" indent="0">
              <a:buNone/>
            </a:pPr>
            <a:endParaRPr dirty="0">
              <a:solidFill>
                <a:schemeClr val="accent2"/>
              </a:solidFill>
              <a:sym typeface="Roboto"/>
            </a:endParaRPr>
          </a:p>
          <a:p>
            <a:pPr marL="0" indent="0">
              <a:buNone/>
            </a:pPr>
            <a:r>
              <a:rPr lang="en" dirty="0">
                <a:solidFill>
                  <a:schemeClr val="accent2"/>
                </a:solidFill>
              </a:rPr>
              <a:t> </a:t>
            </a:r>
            <a:r>
              <a:rPr lang="en" dirty="0">
                <a:solidFill>
                  <a:schemeClr val="accent2"/>
                </a:solidFill>
                <a:sym typeface="Roboto"/>
              </a:rPr>
              <a:t>   </a:t>
            </a:r>
            <a:endParaRPr dirty="0">
              <a:solidFill>
                <a:schemeClr val="accent2"/>
              </a:solidFill>
            </a:endParaRPr>
          </a:p>
        </p:txBody>
      </p:sp>
      <p:pic>
        <p:nvPicPr>
          <p:cNvPr id="74" name="Google Shape;74;p16"/>
          <p:cNvPicPr preferRelativeResize="0"/>
          <p:nvPr/>
        </p:nvPicPr>
        <p:blipFill>
          <a:blip r:embed="rId3">
            <a:alphaModFix/>
          </a:blip>
          <a:stretch>
            <a:fillRect/>
          </a:stretch>
        </p:blipFill>
        <p:spPr>
          <a:xfrm>
            <a:off x="4871949" y="2122636"/>
            <a:ext cx="2100352" cy="1060179"/>
          </a:xfrm>
          <a:prstGeom prst="rect">
            <a:avLst/>
          </a:prstGeom>
          <a:noFill/>
          <a:ln>
            <a:noFill/>
          </a:ln>
        </p:spPr>
      </p:pic>
      <p:pic>
        <p:nvPicPr>
          <p:cNvPr id="75" name="Google Shape;75;p16"/>
          <p:cNvPicPr preferRelativeResize="0"/>
          <p:nvPr/>
        </p:nvPicPr>
        <p:blipFill>
          <a:blip r:embed="rId4">
            <a:alphaModFix/>
          </a:blip>
          <a:stretch>
            <a:fillRect/>
          </a:stretch>
        </p:blipFill>
        <p:spPr>
          <a:xfrm>
            <a:off x="5039003" y="2964210"/>
            <a:ext cx="1643151" cy="1060179"/>
          </a:xfrm>
          <a:prstGeom prst="rect">
            <a:avLst/>
          </a:prstGeom>
          <a:noFill/>
          <a:ln>
            <a:noFill/>
          </a:ln>
        </p:spPr>
      </p:pic>
      <p:pic>
        <p:nvPicPr>
          <p:cNvPr id="76" name="Google Shape;76;p16"/>
          <p:cNvPicPr preferRelativeResize="0"/>
          <p:nvPr/>
        </p:nvPicPr>
        <p:blipFill>
          <a:blip r:embed="rId5">
            <a:alphaModFix/>
          </a:blip>
          <a:stretch>
            <a:fillRect/>
          </a:stretch>
        </p:blipFill>
        <p:spPr>
          <a:xfrm>
            <a:off x="4090833" y="4697395"/>
            <a:ext cx="2715933" cy="13317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275725"/>
            <a:ext cx="11360800" cy="763600"/>
          </a:xfrm>
          <a:prstGeom prst="rect">
            <a:avLst/>
          </a:prstGeom>
        </p:spPr>
        <p:txBody>
          <a:bodyPr spcFirstLastPara="1" vert="horz" wrap="square" lIns="121900" tIns="121900" rIns="121900" bIns="121900" rtlCol="0" anchor="t" anchorCtr="0">
            <a:noAutofit/>
          </a:bodyPr>
          <a:lstStyle/>
          <a:p>
            <a:pPr algn="ctr"/>
            <a:r>
              <a:rPr lang="en" sz="5400" dirty="0">
                <a:solidFill>
                  <a:srgbClr val="0070C0"/>
                </a:solidFill>
              </a:rPr>
              <a:t>CNOT Gate</a:t>
            </a:r>
            <a:endParaRPr sz="5400" dirty="0">
              <a:solidFill>
                <a:srgbClr val="0070C0"/>
              </a:solidFill>
            </a:endParaRPr>
          </a:p>
        </p:txBody>
      </p:sp>
      <p:sp>
        <p:nvSpPr>
          <p:cNvPr id="82" name="Google Shape;82;p17"/>
          <p:cNvSpPr txBox="1">
            <a:spLocks noGrp="1"/>
          </p:cNvSpPr>
          <p:nvPr>
            <p:ph type="body" idx="1"/>
          </p:nvPr>
        </p:nvSpPr>
        <p:spPr>
          <a:xfrm>
            <a:off x="289711" y="1548143"/>
            <a:ext cx="11697077" cy="5115206"/>
          </a:xfrm>
          <a:prstGeom prst="rect">
            <a:avLst/>
          </a:prstGeom>
        </p:spPr>
        <p:txBody>
          <a:bodyPr spcFirstLastPara="1" vert="horz" wrap="square" lIns="121900" tIns="121900" rIns="121900" bIns="121900" rtlCol="0" anchor="t" anchorCtr="0">
            <a:normAutofit/>
          </a:bodyPr>
          <a:lstStyle/>
          <a:p>
            <a:pPr marL="186262" indent="0">
              <a:buClr>
                <a:schemeClr val="dk1"/>
              </a:buClr>
              <a:buSzPts val="1400"/>
              <a:buNone/>
            </a:pPr>
            <a:r>
              <a:rPr lang="en" dirty="0">
                <a:solidFill>
                  <a:schemeClr val="accent1"/>
                </a:solidFill>
                <a:sym typeface="Roboto"/>
              </a:rPr>
              <a:t>The CNOT gate is two-qubit operation, where the first qubit is usually referred to as the control qubit and the second qubit as the target qubit.</a:t>
            </a:r>
            <a:endParaRPr dirty="0">
              <a:solidFill>
                <a:schemeClr val="accent1"/>
              </a:solidFill>
              <a:sym typeface="Roboto"/>
            </a:endParaRPr>
          </a:p>
          <a:p>
            <a:pPr marL="186262" indent="0">
              <a:buClr>
                <a:schemeClr val="dk1"/>
              </a:buClr>
              <a:buSzPts val="1400"/>
              <a:buNone/>
            </a:pPr>
            <a:endParaRPr lang="en" dirty="0">
              <a:solidFill>
                <a:schemeClr val="accent1"/>
              </a:solidFill>
              <a:sym typeface="Roboto"/>
            </a:endParaRPr>
          </a:p>
          <a:p>
            <a:pPr marL="186262" indent="0">
              <a:buClr>
                <a:schemeClr val="dk1"/>
              </a:buClr>
              <a:buSzPts val="1400"/>
              <a:buNone/>
            </a:pPr>
            <a:r>
              <a:rPr lang="en" dirty="0">
                <a:solidFill>
                  <a:schemeClr val="accent1"/>
                </a:solidFill>
                <a:sym typeface="Roboto"/>
              </a:rPr>
              <a:t>The first bit of a CNOT gate is the “control bit;” the second is the “target bit.” The control bit never changes, while the target bit flips if and only if the control bit is 1.</a:t>
            </a:r>
            <a:endParaRPr dirty="0">
              <a:solidFill>
                <a:schemeClr val="accent1"/>
              </a:solidFill>
              <a:sym typeface="Roboto"/>
            </a:endParaRPr>
          </a:p>
          <a:p>
            <a:pPr marL="0" indent="0">
              <a:buNone/>
            </a:pPr>
            <a:endParaRPr dirty="0">
              <a:solidFill>
                <a:schemeClr val="accent1"/>
              </a:solidFill>
              <a:sym typeface="Roboto"/>
            </a:endParaRPr>
          </a:p>
          <a:p>
            <a:pPr marL="0" indent="0">
              <a:buNone/>
            </a:pPr>
            <a:r>
              <a:rPr lang="en" dirty="0">
                <a:solidFill>
                  <a:schemeClr val="accent1"/>
                </a:solidFill>
                <a:sym typeface="Roboto"/>
              </a:rPr>
              <a:t>                                                                                                                                                                                                    </a:t>
            </a:r>
            <a:endParaRPr dirty="0">
              <a:solidFill>
                <a:schemeClr val="accent1"/>
              </a:solidFill>
              <a:sym typeface="Roboto"/>
            </a:endParaRPr>
          </a:p>
          <a:p>
            <a:pPr marL="0" indent="0">
              <a:buNone/>
            </a:pPr>
            <a:endParaRPr dirty="0">
              <a:solidFill>
                <a:schemeClr val="accent1"/>
              </a:solidFill>
              <a:sym typeface="Roboto"/>
            </a:endParaRPr>
          </a:p>
          <a:p>
            <a:pPr marL="0" indent="0">
              <a:buNone/>
            </a:pPr>
            <a:endParaRPr dirty="0">
              <a:solidFill>
                <a:schemeClr val="accent1"/>
              </a:solidFill>
              <a:sym typeface="Roboto"/>
            </a:endParaRPr>
          </a:p>
          <a:p>
            <a:pPr marL="0" indent="0">
              <a:buNone/>
            </a:pPr>
            <a:r>
              <a:rPr lang="en" dirty="0">
                <a:solidFill>
                  <a:schemeClr val="accent1"/>
                </a:solidFill>
                <a:sym typeface="Roboto"/>
              </a:rPr>
              <a:t>The circuit we are going to build will basically perform a hadamard gate to the first qubit and CNOT gate to both qubits.</a:t>
            </a:r>
            <a:endParaRPr dirty="0">
              <a:solidFill>
                <a:schemeClr val="accent1"/>
              </a:solidFill>
              <a:sym typeface="Roboto"/>
            </a:endParaRPr>
          </a:p>
          <a:p>
            <a:pPr marL="0" indent="0">
              <a:buClr>
                <a:schemeClr val="dk1"/>
              </a:buClr>
              <a:buSzPts val="1100"/>
              <a:buNone/>
            </a:pPr>
            <a:endParaRPr dirty="0">
              <a:solidFill>
                <a:schemeClr val="accent1"/>
              </a:solidFill>
              <a:sym typeface="Roboto"/>
            </a:endParaRPr>
          </a:p>
        </p:txBody>
      </p:sp>
      <p:pic>
        <p:nvPicPr>
          <p:cNvPr id="83" name="Google Shape;83;p17"/>
          <p:cNvPicPr preferRelativeResize="0"/>
          <p:nvPr/>
        </p:nvPicPr>
        <p:blipFill>
          <a:blip r:embed="rId3">
            <a:alphaModFix/>
          </a:blip>
          <a:stretch>
            <a:fillRect/>
          </a:stretch>
        </p:blipFill>
        <p:spPr>
          <a:xfrm>
            <a:off x="4026835" y="3710183"/>
            <a:ext cx="3302000" cy="1765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18"/>
          <p:cNvSpPr txBox="1">
            <a:spLocks noGrp="1"/>
          </p:cNvSpPr>
          <p:nvPr>
            <p:ph type="body" idx="1"/>
          </p:nvPr>
        </p:nvSpPr>
        <p:spPr>
          <a:xfrm>
            <a:off x="415600" y="829100"/>
            <a:ext cx="11360800" cy="5262800"/>
          </a:xfrm>
          <a:prstGeom prst="rect">
            <a:avLst/>
          </a:prstGeom>
        </p:spPr>
        <p:txBody>
          <a:bodyPr spcFirstLastPara="1" vert="horz" wrap="square" lIns="121900" tIns="121900" rIns="121900" bIns="121900" rtlCol="0" anchor="t" anchorCtr="0">
            <a:normAutofit/>
          </a:bodyPr>
          <a:lstStyle/>
          <a:p>
            <a:pPr marL="0" indent="0">
              <a:buNone/>
            </a:pPr>
            <a:r>
              <a:rPr lang="en" sz="4400" dirty="0">
                <a:solidFill>
                  <a:srgbClr val="0070C0"/>
                </a:solidFill>
              </a:rPr>
              <a:t>The algebraic representation of our circuit will be : </a:t>
            </a:r>
            <a:endParaRPr sz="4400" dirty="0">
              <a:solidFill>
                <a:srgbClr val="0070C0"/>
              </a:solidFill>
            </a:endParaRPr>
          </a:p>
          <a:p>
            <a:pPr marL="0" indent="0">
              <a:spcBef>
                <a:spcPts val="1600"/>
              </a:spcBef>
              <a:buNone/>
            </a:pPr>
            <a:endParaRPr dirty="0"/>
          </a:p>
          <a:p>
            <a:pPr marL="0" indent="0">
              <a:spcBef>
                <a:spcPts val="1600"/>
              </a:spcBef>
              <a:buNone/>
            </a:pPr>
            <a:endParaRPr dirty="0"/>
          </a:p>
          <a:p>
            <a:pPr marL="0" indent="0">
              <a:spcBef>
                <a:spcPts val="1600"/>
              </a:spcBef>
              <a:buNone/>
            </a:pPr>
            <a:endParaRPr dirty="0"/>
          </a:p>
          <a:p>
            <a:pPr marL="0" indent="0">
              <a:spcBef>
                <a:spcPts val="1600"/>
              </a:spcBef>
              <a:buNone/>
            </a:pPr>
            <a:endParaRPr dirty="0"/>
          </a:p>
          <a:p>
            <a:pPr marL="0" indent="0">
              <a:spcBef>
                <a:spcPts val="1600"/>
              </a:spcBef>
              <a:buNone/>
            </a:pPr>
            <a:endParaRPr dirty="0"/>
          </a:p>
          <a:p>
            <a:pPr marL="0" indent="0">
              <a:spcBef>
                <a:spcPts val="1600"/>
              </a:spcBef>
              <a:buNone/>
            </a:pPr>
            <a:endParaRPr dirty="0"/>
          </a:p>
          <a:p>
            <a:pPr marL="0" indent="0">
              <a:spcBef>
                <a:spcPts val="1600"/>
              </a:spcBef>
              <a:buNone/>
            </a:pPr>
            <a:r>
              <a:rPr lang="en" sz="2400" dirty="0">
                <a:solidFill>
                  <a:srgbClr val="000000"/>
                </a:solidFill>
              </a:rPr>
              <a:t>*printing mistake, should be -1 instead of -11</a:t>
            </a:r>
            <a:endParaRPr sz="2400" dirty="0">
              <a:solidFill>
                <a:srgbClr val="000000"/>
              </a:solidFill>
            </a:endParaRPr>
          </a:p>
          <a:p>
            <a:pPr marL="0" indent="0">
              <a:spcBef>
                <a:spcPts val="1600"/>
              </a:spcBef>
              <a:spcAft>
                <a:spcPts val="1600"/>
              </a:spcAft>
              <a:buNone/>
            </a:pPr>
            <a:endParaRPr dirty="0"/>
          </a:p>
        </p:txBody>
      </p:sp>
      <p:pic>
        <p:nvPicPr>
          <p:cNvPr id="90" name="Google Shape;90;p18"/>
          <p:cNvPicPr preferRelativeResize="0"/>
          <p:nvPr/>
        </p:nvPicPr>
        <p:blipFill>
          <a:blip r:embed="rId3">
            <a:alphaModFix/>
            <a:duotone>
              <a:schemeClr val="accent5">
                <a:shade val="45000"/>
                <a:satMod val="135000"/>
              </a:schemeClr>
              <a:prstClr val="white"/>
            </a:duotone>
          </a:blip>
          <a:stretch>
            <a:fillRect/>
          </a:stretch>
        </p:blipFill>
        <p:spPr>
          <a:xfrm>
            <a:off x="2514147" y="2267057"/>
            <a:ext cx="7589520" cy="20152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96" name="Google Shape;96;p19"/>
          <p:cNvSpPr txBox="1">
            <a:spLocks noGrp="1"/>
          </p:cNvSpPr>
          <p:nvPr>
            <p:ph type="body" idx="1"/>
          </p:nvPr>
        </p:nvSpPr>
        <p:spPr>
          <a:xfrm>
            <a:off x="484214" y="1708728"/>
            <a:ext cx="3505494" cy="3785419"/>
          </a:xfrm>
          <a:prstGeom prst="rect">
            <a:avLst/>
          </a:prstGeom>
        </p:spPr>
        <p:txBody>
          <a:bodyPr spcFirstLastPara="1" vert="horz" lIns="91440" tIns="45720" rIns="91440" bIns="45720" rtlCol="0" anchorCtr="0">
            <a:normAutofit fontScale="92500"/>
          </a:bodyPr>
          <a:lstStyle/>
          <a:p>
            <a:pPr marL="0" indent="0">
              <a:buNone/>
            </a:pPr>
            <a:r>
              <a:rPr lang="en-US" sz="5200" dirty="0"/>
              <a:t>If we solve the algebraic equation using python: </a:t>
            </a:r>
          </a:p>
          <a:p>
            <a:pPr marL="0" indent="-228600">
              <a:spcBef>
                <a:spcPts val="1600"/>
              </a:spcBef>
              <a:spcAft>
                <a:spcPts val="1600"/>
              </a:spcAft>
              <a:buFont typeface="Arial" panose="020B0604020202020204" pitchFamily="34" charset="0"/>
              <a:buChar char="•"/>
            </a:pPr>
            <a:endParaRPr lang="en-US" sz="2000" dirty="0"/>
          </a:p>
        </p:txBody>
      </p:sp>
      <p:sp>
        <p:nvSpPr>
          <p:cNvPr id="105" name="Rectangle 10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Google Shape;97;p19"/>
          <p:cNvPicPr preferRelativeResize="0"/>
          <p:nvPr/>
        </p:nvPicPr>
        <p:blipFill>
          <a:blip r:embed="rId3">
            <a:extLst/>
          </a:blip>
          <a:stretch>
            <a:fillRect/>
          </a:stretch>
        </p:blipFill>
        <p:spPr>
          <a:xfrm>
            <a:off x="6001409" y="807593"/>
            <a:ext cx="4828237" cy="5239568"/>
          </a:xfrm>
          <a:prstGeom prst="rect">
            <a:avLst/>
          </a:prstGeom>
          <a:noFill/>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20"/>
          <p:cNvSpPr txBox="1">
            <a:spLocks noGrp="1"/>
          </p:cNvSpPr>
          <p:nvPr>
            <p:ph type="body" idx="1"/>
          </p:nvPr>
        </p:nvSpPr>
        <p:spPr>
          <a:xfrm>
            <a:off x="415600" y="682300"/>
            <a:ext cx="11360800" cy="5409600"/>
          </a:xfrm>
          <a:prstGeom prst="rect">
            <a:avLst/>
          </a:prstGeom>
        </p:spPr>
        <p:txBody>
          <a:bodyPr spcFirstLastPara="1" vert="horz" wrap="square" lIns="121900" tIns="121900" rIns="121900" bIns="121900" rtlCol="0" anchor="t" anchorCtr="0">
            <a:normAutofit fontScale="92500" lnSpcReduction="10000"/>
          </a:bodyPr>
          <a:lstStyle/>
          <a:p>
            <a:pPr marL="0" indent="0">
              <a:buClr>
                <a:schemeClr val="dk1"/>
              </a:buClr>
              <a:buSzPts val="1100"/>
              <a:buNone/>
            </a:pPr>
            <a:r>
              <a:rPr lang="en" dirty="0">
                <a:solidFill>
                  <a:srgbClr val="0070C0"/>
                </a:solidFill>
                <a:sym typeface="Georgia"/>
              </a:rPr>
              <a:t>This outputs the state vector that results from running the quantum circuit we constructed as: </a:t>
            </a:r>
            <a:endParaRPr dirty="0">
              <a:solidFill>
                <a:srgbClr val="0070C0"/>
              </a:solidFill>
              <a:sym typeface="Georgia"/>
            </a:endParaRPr>
          </a:p>
          <a:p>
            <a:pPr marL="0" indent="0">
              <a:buNone/>
            </a:pPr>
            <a:endParaRPr dirty="0">
              <a:solidFill>
                <a:srgbClr val="0070C0"/>
              </a:solidFill>
            </a:endParaRPr>
          </a:p>
          <a:p>
            <a:pPr marL="0" indent="0">
              <a:spcBef>
                <a:spcPts val="1600"/>
              </a:spcBef>
              <a:buNone/>
            </a:pPr>
            <a:endParaRPr dirty="0">
              <a:solidFill>
                <a:srgbClr val="0070C0"/>
              </a:solidFill>
            </a:endParaRPr>
          </a:p>
          <a:p>
            <a:pPr marL="0" indent="0">
              <a:spcBef>
                <a:spcPts val="1600"/>
              </a:spcBef>
              <a:buNone/>
            </a:pPr>
            <a:endParaRPr dirty="0">
              <a:solidFill>
                <a:srgbClr val="0070C0"/>
              </a:solidFill>
            </a:endParaRPr>
          </a:p>
          <a:p>
            <a:pPr marL="0" indent="0">
              <a:spcBef>
                <a:spcPts val="1600"/>
              </a:spcBef>
              <a:buNone/>
            </a:pPr>
            <a:endParaRPr dirty="0">
              <a:solidFill>
                <a:srgbClr val="0070C0"/>
              </a:solidFill>
            </a:endParaRPr>
          </a:p>
          <a:p>
            <a:pPr marL="0" indent="0">
              <a:spcBef>
                <a:spcPts val="1600"/>
              </a:spcBef>
              <a:buNone/>
            </a:pPr>
            <a:endParaRPr dirty="0">
              <a:solidFill>
                <a:srgbClr val="0070C0"/>
              </a:solidFill>
            </a:endParaRPr>
          </a:p>
          <a:p>
            <a:pPr marL="0" indent="0">
              <a:spcBef>
                <a:spcPts val="1600"/>
              </a:spcBef>
              <a:buNone/>
            </a:pPr>
            <a:endParaRPr dirty="0">
              <a:solidFill>
                <a:srgbClr val="0070C0"/>
              </a:solidFill>
            </a:endParaRPr>
          </a:p>
          <a:p>
            <a:pPr marL="186262" indent="0">
              <a:spcBef>
                <a:spcPts val="1600"/>
              </a:spcBef>
              <a:buClr>
                <a:schemeClr val="dk1"/>
              </a:buClr>
              <a:buSzPts val="1400"/>
              <a:buNone/>
            </a:pPr>
            <a:r>
              <a:rPr lang="en" dirty="0">
                <a:solidFill>
                  <a:srgbClr val="0070C0"/>
                </a:solidFill>
              </a:rPr>
              <a:t>Now, the state vector that we have just constructed exhibits entanglement as well as superposition. </a:t>
            </a:r>
            <a:endParaRPr dirty="0">
              <a:solidFill>
                <a:srgbClr val="0070C0"/>
              </a:solidFill>
            </a:endParaRPr>
          </a:p>
          <a:p>
            <a:pPr marL="186262" indent="0">
              <a:buClr>
                <a:schemeClr val="dk1"/>
              </a:buClr>
              <a:buSzPts val="1400"/>
              <a:buNone/>
            </a:pPr>
            <a:r>
              <a:rPr lang="en" dirty="0">
                <a:solidFill>
                  <a:srgbClr val="0070C0"/>
                </a:solidFill>
              </a:rPr>
              <a:t>It exists in a combination of two states at once, unlike classical bits which are always zeros and ones.</a:t>
            </a:r>
            <a:endParaRPr dirty="0">
              <a:solidFill>
                <a:srgbClr val="0070C0"/>
              </a:solidFill>
            </a:endParaRPr>
          </a:p>
        </p:txBody>
      </p:sp>
      <p:pic>
        <p:nvPicPr>
          <p:cNvPr id="104" name="Google Shape;104;p20"/>
          <p:cNvPicPr preferRelativeResize="0"/>
          <p:nvPr/>
        </p:nvPicPr>
        <p:blipFill>
          <a:blip r:embed="rId3">
            <a:alphaModFix/>
          </a:blip>
          <a:stretch>
            <a:fillRect/>
          </a:stretch>
        </p:blipFill>
        <p:spPr>
          <a:xfrm>
            <a:off x="3943528" y="1858107"/>
            <a:ext cx="3943483" cy="22830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02" name="Rectangle 1130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black and white round illustration">
            <a:extLst>
              <a:ext uri="{FF2B5EF4-FFF2-40B4-BE49-F238E27FC236}">
                <a16:creationId xmlns:a16="http://schemas.microsoft.com/office/drawing/2014/main" id="{1937AF23-D95E-4337-B8C3-FF32F81CA203}"/>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sharpenSoften amount="-25000"/>
                    </a14:imgEffect>
                    <a14:imgEffect>
                      <a14:saturation sat="33000"/>
                    </a14:imgEffect>
                  </a14:imgLayer>
                </a14:imgProps>
              </a:ext>
              <a:ext uri="{28A0092B-C50C-407E-A947-70E740481C1C}">
                <a14:useLocalDpi xmlns:a14="http://schemas.microsoft.com/office/drawing/2010/main" val="0"/>
              </a:ext>
            </a:extLst>
          </a:blip>
          <a:srcRect t="7246" r="-1" b="14062"/>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4E3759-F747-4307-9563-7FAADDE5FA85}"/>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11500" dirty="0">
                <a:ln w="22225">
                  <a:solidFill>
                    <a:schemeClr val="tx1"/>
                  </a:solidFill>
                  <a:miter lim="800000"/>
                </a:ln>
                <a:noFill/>
              </a:rPr>
              <a:t>Analogies</a:t>
            </a:r>
          </a:p>
        </p:txBody>
      </p:sp>
      <p:sp>
        <p:nvSpPr>
          <p:cNvPr id="3" name="Content Placeholder 2">
            <a:extLst>
              <a:ext uri="{FF2B5EF4-FFF2-40B4-BE49-F238E27FC236}">
                <a16:creationId xmlns:a16="http://schemas.microsoft.com/office/drawing/2014/main" id="{48D7F975-89AE-4E70-88D9-5C42B84A7149}"/>
              </a:ext>
            </a:extLst>
          </p:cNvPr>
          <p:cNvSpPr>
            <a:spLocks noGrp="1"/>
          </p:cNvSpPr>
          <p:nvPr>
            <p:ph idx="1"/>
          </p:nvPr>
        </p:nvSpPr>
        <p:spPr>
          <a:xfrm>
            <a:off x="1527048" y="4599432"/>
            <a:ext cx="9144000" cy="1536192"/>
          </a:xfrm>
        </p:spPr>
        <p:txBody>
          <a:bodyPr vert="horz" lIns="91440" tIns="45720" rIns="91440" bIns="45720" rtlCol="0">
            <a:normAutofit/>
          </a:bodyPr>
          <a:lstStyle/>
          <a:p>
            <a:pPr marL="0" indent="0" algn="ctr">
              <a:buNone/>
            </a:pPr>
            <a:r>
              <a:rPr lang="en-US" sz="2400" dirty="0">
                <a:solidFill>
                  <a:srgbClr val="FFFFFF"/>
                </a:solidFill>
              </a:rPr>
              <a:t>76. </a:t>
            </a:r>
            <a:r>
              <a:rPr lang="en-US" sz="2400" dirty="0" err="1">
                <a:solidFill>
                  <a:srgbClr val="FFFFFF"/>
                </a:solidFill>
              </a:rPr>
              <a:t>Parth</a:t>
            </a:r>
            <a:r>
              <a:rPr lang="en-US" sz="2400" dirty="0">
                <a:solidFill>
                  <a:srgbClr val="FFFFFF"/>
                </a:solidFill>
              </a:rPr>
              <a:t> </a:t>
            </a:r>
            <a:r>
              <a:rPr lang="en-US" sz="2400" dirty="0" err="1">
                <a:solidFill>
                  <a:srgbClr val="FFFFFF"/>
                </a:solidFill>
              </a:rPr>
              <a:t>Zarekar</a:t>
            </a:r>
            <a:endParaRPr lang="en-US" sz="2400" dirty="0">
              <a:solidFill>
                <a:srgbClr val="FFFFFF"/>
              </a:solidFill>
            </a:endParaRPr>
          </a:p>
        </p:txBody>
      </p:sp>
      <p:sp>
        <p:nvSpPr>
          <p:cNvPr id="1130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32814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0" name="Rectangle 12299">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2" name="Rectangle 12301">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sliced onion">
            <a:extLst>
              <a:ext uri="{FF2B5EF4-FFF2-40B4-BE49-F238E27FC236}">
                <a16:creationId xmlns:a16="http://schemas.microsoft.com/office/drawing/2014/main" id="{010968F5-DFA2-4BCE-825D-CEFC62533CDE}"/>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l="14164" r="3587" b="-1"/>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E8AA45-ECA3-4159-BFE8-3E10BA9BCA8B}"/>
              </a:ext>
            </a:extLst>
          </p:cNvPr>
          <p:cNvSpPr>
            <a:spLocks noGrp="1"/>
          </p:cNvSpPr>
          <p:nvPr>
            <p:ph type="title"/>
          </p:nvPr>
        </p:nvSpPr>
        <p:spPr>
          <a:xfrm>
            <a:off x="838201" y="365125"/>
            <a:ext cx="5251316" cy="1627636"/>
          </a:xfrm>
          <a:noFill/>
          <a:ln>
            <a:noFill/>
          </a:ln>
        </p:spPr>
        <p:txBody>
          <a:bodyPr>
            <a:normAutofit fontScale="90000"/>
          </a:bodyPr>
          <a:lstStyle/>
          <a:p>
            <a:r>
              <a:rPr lang="en-IN" sz="6000" dirty="0">
                <a:ln w="22225">
                  <a:solidFill>
                    <a:schemeClr val="tx1"/>
                  </a:solidFill>
                  <a:miter lim="800000"/>
                </a:ln>
                <a:solidFill>
                  <a:srgbClr val="00B050"/>
                </a:solidFill>
              </a:rPr>
              <a:t>Onion Analogy</a:t>
            </a:r>
            <a:endParaRPr lang="en-US" sz="6000" dirty="0">
              <a:ln w="22225">
                <a:solidFill>
                  <a:schemeClr val="tx1"/>
                </a:solidFill>
                <a:miter lim="800000"/>
              </a:ln>
              <a:solidFill>
                <a:srgbClr val="00B050"/>
              </a:solidFill>
            </a:endParaRPr>
          </a:p>
        </p:txBody>
      </p:sp>
      <p:sp>
        <p:nvSpPr>
          <p:cNvPr id="3" name="Content Placeholder 2">
            <a:extLst>
              <a:ext uri="{FF2B5EF4-FFF2-40B4-BE49-F238E27FC236}">
                <a16:creationId xmlns:a16="http://schemas.microsoft.com/office/drawing/2014/main" id="{4E8907F8-2C01-4405-AF1B-01DCCB1DA01E}"/>
              </a:ext>
            </a:extLst>
          </p:cNvPr>
          <p:cNvSpPr>
            <a:spLocks noGrp="1"/>
          </p:cNvSpPr>
          <p:nvPr>
            <p:ph idx="1"/>
          </p:nvPr>
        </p:nvSpPr>
        <p:spPr>
          <a:xfrm>
            <a:off x="641838" y="2294791"/>
            <a:ext cx="4815983" cy="3882171"/>
          </a:xfrm>
        </p:spPr>
        <p:txBody>
          <a:bodyPr>
            <a:normAutofit fontScale="92500"/>
          </a:bodyPr>
          <a:lstStyle/>
          <a:p>
            <a:r>
              <a:rPr lang="en-US" dirty="0">
                <a:solidFill>
                  <a:srgbClr val="FFFFFF"/>
                </a:solidFill>
              </a:rPr>
              <a:t>QC is like a particular case of chopping onions.</a:t>
            </a:r>
          </a:p>
          <a:p>
            <a:r>
              <a:rPr lang="en-US" dirty="0">
                <a:solidFill>
                  <a:srgbClr val="FFFFFF"/>
                </a:solidFill>
              </a:rPr>
              <a:t>You could peel each layer of onion and </a:t>
            </a:r>
            <a:r>
              <a:rPr lang="en-US" i="1" dirty="0">
                <a:solidFill>
                  <a:srgbClr val="FFFFFF"/>
                </a:solidFill>
              </a:rPr>
              <a:t>then </a:t>
            </a:r>
            <a:r>
              <a:rPr lang="en-US" dirty="0">
                <a:solidFill>
                  <a:srgbClr val="FFFFFF"/>
                </a:solidFill>
              </a:rPr>
              <a:t>chop each layer separately to end up with your result. Or, you could hold the entire thing and run your knife through all the layers so that you essentially “act on all the layers at once” to get your result.</a:t>
            </a:r>
          </a:p>
        </p:txBody>
      </p:sp>
      <p:pic>
        <p:nvPicPr>
          <p:cNvPr id="12290" name="Picture 2" descr="red onion on brown wooden table">
            <a:extLst>
              <a:ext uri="{FF2B5EF4-FFF2-40B4-BE49-F238E27FC236}">
                <a16:creationId xmlns:a16="http://schemas.microsoft.com/office/drawing/2014/main" id="{152D42D7-A137-4902-89C1-9174F5E9C2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478" r="2" b="14753"/>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412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25" name="Rectangle 133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sliced onion">
            <a:extLst>
              <a:ext uri="{FF2B5EF4-FFF2-40B4-BE49-F238E27FC236}">
                <a16:creationId xmlns:a16="http://schemas.microsoft.com/office/drawing/2014/main" id="{24688B16-B985-4446-954B-EF31876D706B}"/>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A68B25D-9322-485C-BF24-7636771F3F02}"/>
              </a:ext>
            </a:extLst>
          </p:cNvPr>
          <p:cNvSpPr>
            <a:spLocks noGrp="1"/>
          </p:cNvSpPr>
          <p:nvPr>
            <p:ph idx="1"/>
          </p:nvPr>
        </p:nvSpPr>
        <p:spPr>
          <a:xfrm>
            <a:off x="838200" y="1825625"/>
            <a:ext cx="10515600" cy="4351338"/>
          </a:xfrm>
        </p:spPr>
        <p:txBody>
          <a:bodyPr>
            <a:normAutofit/>
          </a:bodyPr>
          <a:lstStyle/>
          <a:p>
            <a:pPr marL="0" indent="0">
              <a:buNone/>
            </a:pPr>
            <a:r>
              <a:rPr lang="en-US" sz="3600" dirty="0">
                <a:solidFill>
                  <a:srgbClr val="FFFFFF"/>
                </a:solidFill>
              </a:rPr>
              <a:t>The connection is that quantum computers allow you to perform operations on a whole bunch of input values </a:t>
            </a:r>
            <a:r>
              <a:rPr lang="en-US" sz="3600" i="1" dirty="0">
                <a:solidFill>
                  <a:srgbClr val="FFFFFF"/>
                </a:solidFill>
              </a:rPr>
              <a:t>simultaneously.</a:t>
            </a:r>
            <a:r>
              <a:rPr lang="en-US" sz="3600" dirty="0">
                <a:solidFill>
                  <a:srgbClr val="FFFFFF"/>
                </a:solidFill>
              </a:rPr>
              <a:t> This saves a humongous amount of time for tasks that would otherwise take literally longer than the lifetime of the observable universe if you rather went on operating on one input at a time.</a:t>
            </a:r>
          </a:p>
          <a:p>
            <a:endParaRPr lang="en-US" sz="3600" dirty="0">
              <a:solidFill>
                <a:srgbClr val="FFFFFF"/>
              </a:solidFill>
            </a:endParaRPr>
          </a:p>
        </p:txBody>
      </p:sp>
    </p:spTree>
    <p:extLst>
      <p:ext uri="{BB962C8B-B14F-4D97-AF65-F5344CB8AC3E}">
        <p14:creationId xmlns:p14="http://schemas.microsoft.com/office/powerpoint/2010/main" val="26853068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95DF7-A461-43D1-BE3E-C956761251C3}"/>
              </a:ext>
            </a:extLst>
          </p:cNvPr>
          <p:cNvSpPr>
            <a:spLocks noGrp="1"/>
          </p:cNvSpPr>
          <p:nvPr>
            <p:ph type="title"/>
          </p:nvPr>
        </p:nvSpPr>
        <p:spPr/>
        <p:txBody>
          <a:bodyPr/>
          <a:lstStyle/>
          <a:p>
            <a:r>
              <a:rPr lang="en-IN" dirty="0"/>
              <a:t>Contents</a:t>
            </a:r>
            <a:endParaRPr lang="en-US" dirty="0"/>
          </a:p>
        </p:txBody>
      </p:sp>
      <p:sp>
        <p:nvSpPr>
          <p:cNvPr id="3" name="Content Placeholder 2">
            <a:extLst>
              <a:ext uri="{FF2B5EF4-FFF2-40B4-BE49-F238E27FC236}">
                <a16:creationId xmlns:a16="http://schemas.microsoft.com/office/drawing/2014/main" id="{38E72CB7-EBF5-4CC1-8BB8-943A583668D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2361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white and blue soccer ball on green grass field during daytime">
            <a:extLst>
              <a:ext uri="{FF2B5EF4-FFF2-40B4-BE49-F238E27FC236}">
                <a16:creationId xmlns:a16="http://schemas.microsoft.com/office/drawing/2014/main" id="{D27B842E-1B05-422F-A98D-A4AF34C2612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6821" b="859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1664C6-A1DC-41C2-BC66-23EB6FBF4A17}"/>
              </a:ext>
            </a:extLst>
          </p:cNvPr>
          <p:cNvSpPr>
            <a:spLocks noGrp="1"/>
          </p:cNvSpPr>
          <p:nvPr>
            <p:ph type="title"/>
          </p:nvPr>
        </p:nvSpPr>
        <p:spPr>
          <a:xfrm>
            <a:off x="838200" y="365125"/>
            <a:ext cx="10515600" cy="1325563"/>
          </a:xfrm>
        </p:spPr>
        <p:txBody>
          <a:bodyPr>
            <a:noAutofit/>
          </a:bodyPr>
          <a:lstStyle/>
          <a:p>
            <a:r>
              <a:rPr lang="en-IN" sz="7200" dirty="0">
                <a:ln w="22225">
                  <a:solidFill>
                    <a:schemeClr val="tx1"/>
                  </a:solidFill>
                  <a:miter lim="800000"/>
                </a:ln>
                <a:noFill/>
              </a:rPr>
              <a:t>Football Analogy</a:t>
            </a:r>
            <a:endParaRPr lang="en-US" sz="7200" dirty="0">
              <a:ln w="22225">
                <a:solidFill>
                  <a:schemeClr val="tx1"/>
                </a:solidFill>
                <a:miter lim="800000"/>
              </a:ln>
              <a:noFill/>
            </a:endParaRPr>
          </a:p>
        </p:txBody>
      </p:sp>
      <p:sp>
        <p:nvSpPr>
          <p:cNvPr id="3" name="Content Placeholder 2">
            <a:extLst>
              <a:ext uri="{FF2B5EF4-FFF2-40B4-BE49-F238E27FC236}">
                <a16:creationId xmlns:a16="http://schemas.microsoft.com/office/drawing/2014/main" id="{64D47DCE-0936-4294-8AED-EDC5C699A5E1}"/>
              </a:ext>
            </a:extLst>
          </p:cNvPr>
          <p:cNvSpPr>
            <a:spLocks noGrp="1"/>
          </p:cNvSpPr>
          <p:nvPr>
            <p:ph idx="1"/>
          </p:nvPr>
        </p:nvSpPr>
        <p:spPr>
          <a:xfrm>
            <a:off x="838200" y="2055803"/>
            <a:ext cx="10515600" cy="4351338"/>
          </a:xfrm>
        </p:spPr>
        <p:txBody>
          <a:bodyPr>
            <a:normAutofit/>
          </a:bodyPr>
          <a:lstStyle/>
          <a:p>
            <a:pPr marL="0" indent="0">
              <a:buNone/>
            </a:pPr>
            <a:r>
              <a:rPr lang="en-IN" sz="3600" dirty="0">
                <a:solidFill>
                  <a:srgbClr val="FFFFFF"/>
                </a:solidFill>
              </a:rPr>
              <a:t>In soccer, players generally cannot use their hands. As a result of this rule, the sport looks a certain way, with athletes mostly using their feet to control and kick the ball.</a:t>
            </a:r>
            <a:endParaRPr lang="en-US" sz="3600" dirty="0">
              <a:solidFill>
                <a:srgbClr val="FFFFFF"/>
              </a:solidFill>
            </a:endParaRPr>
          </a:p>
          <a:p>
            <a:endParaRPr lang="en-US" sz="3600" dirty="0">
              <a:solidFill>
                <a:srgbClr val="FFFFFF"/>
              </a:solidFill>
            </a:endParaRPr>
          </a:p>
        </p:txBody>
      </p:sp>
    </p:spTree>
    <p:extLst>
      <p:ext uri="{BB962C8B-B14F-4D97-AF65-F5344CB8AC3E}">
        <p14:creationId xmlns:p14="http://schemas.microsoft.com/office/powerpoint/2010/main" val="163222468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person playing soccer">
            <a:extLst>
              <a:ext uri="{FF2B5EF4-FFF2-40B4-BE49-F238E27FC236}">
                <a16:creationId xmlns:a16="http://schemas.microsoft.com/office/drawing/2014/main" id="{7DAC7BAA-DDF7-436A-869D-4E89F313CD99}"/>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AED05B9-B4AE-4B26-882A-5F015AC223A3}"/>
              </a:ext>
            </a:extLst>
          </p:cNvPr>
          <p:cNvSpPr>
            <a:spLocks noGrp="1"/>
          </p:cNvSpPr>
          <p:nvPr>
            <p:ph idx="1"/>
          </p:nvPr>
        </p:nvSpPr>
        <p:spPr>
          <a:xfrm>
            <a:off x="838200" y="1382280"/>
            <a:ext cx="10515600" cy="4351338"/>
          </a:xfrm>
        </p:spPr>
        <p:txBody>
          <a:bodyPr>
            <a:normAutofit/>
          </a:bodyPr>
          <a:lstStyle/>
          <a:p>
            <a:r>
              <a:rPr lang="en-IN" sz="3200" dirty="0">
                <a:solidFill>
                  <a:srgbClr val="FFFFFF"/>
                </a:solidFill>
              </a:rPr>
              <a:t>Now if the rules were changed so that players could use their hands, soccer would look very different. In some cases, it would be faster or easier for athletes to use their hands to hold, throw, or catch the ball. In other cases, however, it would still be better to kick the ball.</a:t>
            </a:r>
          </a:p>
          <a:p>
            <a:r>
              <a:rPr lang="en-IN" sz="3200" dirty="0">
                <a:solidFill>
                  <a:srgbClr val="FFFFFF"/>
                </a:solidFill>
              </a:rPr>
              <a:t>For example, most soccer players can kick the ball across the field faster than they can throw the ball or run with it. So, to get the ball across the field as quickly as possible, it may still be better to use one’s feet.</a:t>
            </a:r>
            <a:endParaRPr lang="en-US" sz="3200" dirty="0">
              <a:solidFill>
                <a:srgbClr val="FFFFFF"/>
              </a:solidFill>
            </a:endParaRPr>
          </a:p>
          <a:p>
            <a:endParaRPr lang="en-US" sz="3200" dirty="0">
              <a:solidFill>
                <a:srgbClr val="FFFFFF"/>
              </a:solidFill>
            </a:endParaRPr>
          </a:p>
        </p:txBody>
      </p:sp>
    </p:spTree>
    <p:extLst>
      <p:ext uri="{BB962C8B-B14F-4D97-AF65-F5344CB8AC3E}">
        <p14:creationId xmlns:p14="http://schemas.microsoft.com/office/powerpoint/2010/main" val="57298628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green grass field">
            <a:extLst>
              <a:ext uri="{FF2B5EF4-FFF2-40B4-BE49-F238E27FC236}">
                <a16:creationId xmlns:a16="http://schemas.microsoft.com/office/drawing/2014/main" id="{262B5C5B-7037-45E2-AB77-D6FE88DDA28F}"/>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t="31093" b="2671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0077E37-D351-4F32-8576-FFF0DE3C8CB0}"/>
              </a:ext>
            </a:extLst>
          </p:cNvPr>
          <p:cNvSpPr>
            <a:spLocks noGrp="1"/>
          </p:cNvSpPr>
          <p:nvPr>
            <p:ph idx="1"/>
          </p:nvPr>
        </p:nvSpPr>
        <p:spPr>
          <a:xfrm>
            <a:off x="838200" y="1409988"/>
            <a:ext cx="10515600" cy="4351338"/>
          </a:xfrm>
        </p:spPr>
        <p:txBody>
          <a:bodyPr>
            <a:normAutofit lnSpcReduction="10000"/>
          </a:bodyPr>
          <a:lstStyle/>
          <a:p>
            <a:r>
              <a:rPr lang="en-IN" sz="3600" dirty="0">
                <a:solidFill>
                  <a:srgbClr val="FFFFFF"/>
                </a:solidFill>
              </a:rPr>
              <a:t>Analogously, the essence of quantum computing is to change the rules so that a computer can now use its “hands.” That is, the rules of the game are changed from the laws of classical physics to the laws of quantum physics. </a:t>
            </a:r>
          </a:p>
          <a:p>
            <a:r>
              <a:rPr lang="en-IN" sz="3600" dirty="0">
                <a:solidFill>
                  <a:srgbClr val="FFFFFF"/>
                </a:solidFill>
              </a:rPr>
              <a:t>As a result, a quantum computer can solve some problems faster by using its “hands.” For other problems, using one’s “feet” is better, so a quantum computer is no faster for these problems.</a:t>
            </a:r>
            <a:endParaRPr lang="en-US" sz="3600" dirty="0">
              <a:solidFill>
                <a:srgbClr val="FFFFFF"/>
              </a:solidFill>
            </a:endParaRPr>
          </a:p>
          <a:p>
            <a:endParaRPr lang="en-US" sz="3600" dirty="0">
              <a:solidFill>
                <a:srgbClr val="FFFFFF"/>
              </a:solidFill>
            </a:endParaRPr>
          </a:p>
        </p:txBody>
      </p:sp>
    </p:spTree>
    <p:extLst>
      <p:ext uri="{BB962C8B-B14F-4D97-AF65-F5344CB8AC3E}">
        <p14:creationId xmlns:p14="http://schemas.microsoft.com/office/powerpoint/2010/main" val="321335326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823" name="Rectangle 348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18" name="Picture 2" descr="A new language for quantum computing | MIT News | Massachusetts Institute  of Technology">
            <a:extLst>
              <a:ext uri="{FF2B5EF4-FFF2-40B4-BE49-F238E27FC236}">
                <a16:creationId xmlns:a16="http://schemas.microsoft.com/office/drawing/2014/main" id="{9C12FBB0-0D60-492A-80C3-94B60B299F32}"/>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3844" b="1188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47BA3C-10C5-4F5F-BFFF-A0C1B2A2DE9C}"/>
              </a:ext>
            </a:extLst>
          </p:cNvPr>
          <p:cNvSpPr>
            <a:spLocks noGrp="1"/>
          </p:cNvSpPr>
          <p:nvPr>
            <p:ph type="title"/>
          </p:nvPr>
        </p:nvSpPr>
        <p:spPr>
          <a:xfrm>
            <a:off x="1585546" y="1667485"/>
            <a:ext cx="9144000" cy="2900518"/>
          </a:xfrm>
        </p:spPr>
        <p:txBody>
          <a:bodyPr vert="horz" lIns="91440" tIns="45720" rIns="91440" bIns="45720" rtlCol="0" anchor="b">
            <a:noAutofit/>
          </a:bodyPr>
          <a:lstStyle/>
          <a:p>
            <a:pPr algn="ctr"/>
            <a:r>
              <a:rPr lang="en-US" sz="8800" dirty="0">
                <a:ln w="22225">
                  <a:solidFill>
                    <a:schemeClr val="tx1"/>
                  </a:solidFill>
                  <a:miter lim="800000"/>
                </a:ln>
                <a:noFill/>
              </a:rPr>
              <a:t>Concepts and Physical Manifestation</a:t>
            </a:r>
          </a:p>
        </p:txBody>
      </p:sp>
      <p:sp>
        <p:nvSpPr>
          <p:cNvPr id="3" name="Content Placeholder 2">
            <a:extLst>
              <a:ext uri="{FF2B5EF4-FFF2-40B4-BE49-F238E27FC236}">
                <a16:creationId xmlns:a16="http://schemas.microsoft.com/office/drawing/2014/main" id="{42B6DE3D-4603-40A2-A9E6-0FFA2FD0A591}"/>
              </a:ext>
            </a:extLst>
          </p:cNvPr>
          <p:cNvSpPr>
            <a:spLocks noGrp="1"/>
          </p:cNvSpPr>
          <p:nvPr>
            <p:ph idx="1"/>
          </p:nvPr>
        </p:nvSpPr>
        <p:spPr>
          <a:xfrm>
            <a:off x="1524000" y="5073804"/>
            <a:ext cx="9144000" cy="1098395"/>
          </a:xfrm>
        </p:spPr>
        <p:txBody>
          <a:bodyPr vert="horz" lIns="91440" tIns="45720" rIns="91440" bIns="45720" rtlCol="0">
            <a:normAutofit/>
          </a:bodyPr>
          <a:lstStyle/>
          <a:p>
            <a:pPr marL="0" indent="0" algn="ctr">
              <a:buNone/>
            </a:pPr>
            <a:r>
              <a:rPr lang="en-US" sz="2400" dirty="0">
                <a:solidFill>
                  <a:srgbClr val="FFFFFF"/>
                </a:solidFill>
              </a:rPr>
              <a:t>54. Krishnaraj</a:t>
            </a:r>
          </a:p>
        </p:txBody>
      </p:sp>
    </p:spTree>
    <p:extLst>
      <p:ext uri="{BB962C8B-B14F-4D97-AF65-F5344CB8AC3E}">
        <p14:creationId xmlns:p14="http://schemas.microsoft.com/office/powerpoint/2010/main" val="5066189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EDC328E-D71C-47D2-8632-72E01A1C6EE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D60555C-F995-42D1-8333-DD0A67BC3279}"/>
              </a:ext>
            </a:extLst>
          </p:cNvPr>
          <p:cNvSpPr>
            <a:spLocks noGrp="1"/>
          </p:cNvSpPr>
          <p:nvPr>
            <p:ph type="title"/>
          </p:nvPr>
        </p:nvSpPr>
        <p:spPr>
          <a:xfrm>
            <a:off x="838200" y="365125"/>
            <a:ext cx="10515600" cy="1325563"/>
          </a:xfrm>
        </p:spPr>
        <p:txBody>
          <a:bodyPr>
            <a:noAutofit/>
          </a:bodyPr>
          <a:lstStyle/>
          <a:p>
            <a:r>
              <a:rPr lang="en-IN" sz="7200" dirty="0">
                <a:ln w="22225">
                  <a:solidFill>
                    <a:schemeClr val="tx1"/>
                  </a:solidFill>
                  <a:miter lim="800000"/>
                </a:ln>
                <a:noFill/>
              </a:rPr>
              <a:t>Superposition</a:t>
            </a:r>
            <a:endParaRPr lang="en-US" sz="7200" dirty="0">
              <a:ln w="22225">
                <a:solidFill>
                  <a:schemeClr val="tx1"/>
                </a:solidFill>
                <a:miter lim="800000"/>
              </a:ln>
              <a:noFill/>
            </a:endParaRPr>
          </a:p>
        </p:txBody>
      </p:sp>
      <p:sp>
        <p:nvSpPr>
          <p:cNvPr id="3" name="Content Placeholder 2">
            <a:extLst>
              <a:ext uri="{FF2B5EF4-FFF2-40B4-BE49-F238E27FC236}">
                <a16:creationId xmlns:a16="http://schemas.microsoft.com/office/drawing/2014/main" id="{B706E019-DEDF-4DC9-B1E8-12DAA0BD2A3B}"/>
              </a:ext>
            </a:extLst>
          </p:cNvPr>
          <p:cNvSpPr>
            <a:spLocks noGrp="1"/>
          </p:cNvSpPr>
          <p:nvPr>
            <p:ph idx="1"/>
          </p:nvPr>
        </p:nvSpPr>
        <p:spPr>
          <a:xfrm>
            <a:off x="838200" y="1825625"/>
            <a:ext cx="10515600" cy="4351338"/>
          </a:xfrm>
        </p:spPr>
        <p:txBody>
          <a:bodyPr>
            <a:normAutofit/>
          </a:bodyPr>
          <a:lstStyle/>
          <a:p>
            <a:r>
              <a:rPr lang="en-US">
                <a:solidFill>
                  <a:srgbClr val="FFFFFF"/>
                </a:solidFill>
              </a:rPr>
              <a:t>Quantum superposition is a fundamental principle of quantum mechanics. It states that, much like waves in classical physics, any two (or more) quantum states can be added together ("superposed")</a:t>
            </a:r>
            <a:br>
              <a:rPr lang="en-US">
                <a:solidFill>
                  <a:srgbClr val="FFFFFF"/>
                </a:solidFill>
              </a:rPr>
            </a:br>
            <a:r>
              <a:rPr lang="en-US">
                <a:solidFill>
                  <a:srgbClr val="FFFFFF"/>
                </a:solidFill>
              </a:rPr>
              <a:t>and the result will be another valid quantum state; and conversely, that every quantum state can be represented as a sum of two or more other distinct states. </a:t>
            </a:r>
          </a:p>
          <a:p>
            <a:r>
              <a:rPr lang="en-US">
                <a:solidFill>
                  <a:srgbClr val="FFFFFF"/>
                </a:solidFill>
              </a:rPr>
              <a:t>Mathematically, it refers to a property of</a:t>
            </a:r>
            <a:br>
              <a:rPr lang="en-US">
                <a:solidFill>
                  <a:srgbClr val="FFFFFF"/>
                </a:solidFill>
              </a:rPr>
            </a:br>
            <a:r>
              <a:rPr lang="en-US">
                <a:solidFill>
                  <a:srgbClr val="FFFFFF"/>
                </a:solidFill>
              </a:rPr>
              <a:t>solutions to the Schrödinger equation; since the Schrödinger equation is linear, any linear combination of solutions will also be a solution. </a:t>
            </a:r>
            <a:br>
              <a:rPr lang="en-US">
                <a:solidFill>
                  <a:srgbClr val="FFFFFF"/>
                </a:solidFill>
              </a:rPr>
            </a:br>
            <a:endParaRPr lang="en-US">
              <a:solidFill>
                <a:srgbClr val="FFFFFF"/>
              </a:solidFill>
            </a:endParaRPr>
          </a:p>
        </p:txBody>
      </p:sp>
    </p:spTree>
    <p:extLst>
      <p:ext uri="{BB962C8B-B14F-4D97-AF65-F5344CB8AC3E}">
        <p14:creationId xmlns:p14="http://schemas.microsoft.com/office/powerpoint/2010/main" val="261865128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33" name="Rectangle 3893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928" name="Picture 16" descr="blue green and red light">
            <a:extLst>
              <a:ext uri="{FF2B5EF4-FFF2-40B4-BE49-F238E27FC236}">
                <a16:creationId xmlns:a16="http://schemas.microsoft.com/office/drawing/2014/main" id="{5ED60870-0359-421A-9BE3-F743D96163C8}"/>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88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98DB9C-FE31-4118-97F1-25BE42643B04}"/>
              </a:ext>
            </a:extLst>
          </p:cNvPr>
          <p:cNvSpPr>
            <a:spLocks noGrp="1"/>
          </p:cNvSpPr>
          <p:nvPr>
            <p:ph type="title"/>
          </p:nvPr>
        </p:nvSpPr>
        <p:spPr>
          <a:xfrm>
            <a:off x="838200" y="365125"/>
            <a:ext cx="10515600" cy="1325563"/>
          </a:xfrm>
        </p:spPr>
        <p:txBody>
          <a:bodyPr>
            <a:noAutofit/>
          </a:bodyPr>
          <a:lstStyle/>
          <a:p>
            <a:r>
              <a:rPr lang="en-IN" sz="7200" dirty="0">
                <a:ln w="22225">
                  <a:solidFill>
                    <a:schemeClr val="tx1"/>
                  </a:solidFill>
                  <a:miter lim="800000"/>
                </a:ln>
                <a:noFill/>
              </a:rPr>
              <a:t>Electron Beam</a:t>
            </a:r>
            <a:endParaRPr lang="en-US" sz="7200" dirty="0">
              <a:ln w="22225">
                <a:solidFill>
                  <a:schemeClr val="tx1"/>
                </a:solidFill>
                <a:miter lim="800000"/>
              </a:ln>
              <a:noFill/>
            </a:endParaRPr>
          </a:p>
        </p:txBody>
      </p:sp>
      <p:sp>
        <p:nvSpPr>
          <p:cNvPr id="3" name="Content Placeholder 2">
            <a:extLst>
              <a:ext uri="{FF2B5EF4-FFF2-40B4-BE49-F238E27FC236}">
                <a16:creationId xmlns:a16="http://schemas.microsoft.com/office/drawing/2014/main" id="{8CFCA8BB-9EC5-4B7D-8CC2-CBF3EBD85A97}"/>
              </a:ext>
            </a:extLst>
          </p:cNvPr>
          <p:cNvSpPr>
            <a:spLocks noGrp="1"/>
          </p:cNvSpPr>
          <p:nvPr>
            <p:ph idx="1"/>
          </p:nvPr>
        </p:nvSpPr>
        <p:spPr>
          <a:xfrm>
            <a:off x="838200" y="2506652"/>
            <a:ext cx="10515600" cy="4351338"/>
          </a:xfrm>
        </p:spPr>
        <p:txBody>
          <a:bodyPr>
            <a:normAutofit/>
          </a:bodyPr>
          <a:lstStyle/>
          <a:p>
            <a:pPr marL="0" indent="0">
              <a:buNone/>
            </a:pPr>
            <a:r>
              <a:rPr lang="en-US" dirty="0">
                <a:solidFill>
                  <a:srgbClr val="FFFFFF"/>
                </a:solidFill>
              </a:rPr>
              <a:t>An example of a physically observable manifestation of the wave nature of quantum systems is the interference peaks from an electron beam in a double-slit experiment. The pattern is very similar to the one obtained by diffraction of classical waves.</a:t>
            </a:r>
            <a:br>
              <a:rPr lang="en-US" dirty="0">
                <a:solidFill>
                  <a:srgbClr val="FFFFFF"/>
                </a:solidFill>
              </a:rPr>
            </a:br>
            <a:endParaRPr lang="en-US" dirty="0">
              <a:solidFill>
                <a:srgbClr val="FFFFFF"/>
              </a:solidFill>
            </a:endParaRPr>
          </a:p>
        </p:txBody>
      </p:sp>
    </p:spTree>
    <p:extLst>
      <p:ext uri="{BB962C8B-B14F-4D97-AF65-F5344CB8AC3E}">
        <p14:creationId xmlns:p14="http://schemas.microsoft.com/office/powerpoint/2010/main" val="111636751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2" descr="No photo description available.">
            <a:extLst>
              <a:ext uri="{FF2B5EF4-FFF2-40B4-BE49-F238E27FC236}">
                <a16:creationId xmlns:a16="http://schemas.microsoft.com/office/drawing/2014/main" id="{7E71618C-B603-4767-B863-010E7B7BA6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3886" y="643467"/>
            <a:ext cx="768422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39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997" name="Rectangle 41990">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86" name="Picture 2" descr="moon eclipse">
            <a:extLst>
              <a:ext uri="{FF2B5EF4-FFF2-40B4-BE49-F238E27FC236}">
                <a16:creationId xmlns:a16="http://schemas.microsoft.com/office/drawing/2014/main" id="{E25D6B15-212B-4813-A8A4-39AE54928FA2}"/>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8618" b="6795"/>
          <a:stretch/>
        </p:blipFill>
        <p:spPr bwMode="auto">
          <a:xfrm>
            <a:off x="3" y="10"/>
            <a:ext cx="121919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82ED2B-5E25-4A4B-B166-97FAA96782A9}"/>
              </a:ext>
            </a:extLst>
          </p:cNvPr>
          <p:cNvSpPr>
            <a:spLocks noGrp="1"/>
          </p:cNvSpPr>
          <p:nvPr>
            <p:ph type="title"/>
          </p:nvPr>
        </p:nvSpPr>
        <p:spPr>
          <a:xfrm>
            <a:off x="2210936" y="844486"/>
            <a:ext cx="9484225" cy="1461778"/>
          </a:xfrm>
        </p:spPr>
        <p:txBody>
          <a:bodyPr>
            <a:normAutofit/>
          </a:bodyPr>
          <a:lstStyle/>
          <a:p>
            <a:r>
              <a:rPr lang="en-IN" sz="4000"/>
              <a:t>Why is it important here?</a:t>
            </a:r>
            <a:endParaRPr lang="en-US" sz="4000"/>
          </a:p>
        </p:txBody>
      </p:sp>
      <p:grpSp>
        <p:nvGrpSpPr>
          <p:cNvPr id="41998" name="Group 41992">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41994"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999"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996"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Content Placeholder 2">
            <a:extLst>
              <a:ext uri="{FF2B5EF4-FFF2-40B4-BE49-F238E27FC236}">
                <a16:creationId xmlns:a16="http://schemas.microsoft.com/office/drawing/2014/main" id="{36FAF27B-8137-4BCB-A3B5-8DED1114AABF}"/>
              </a:ext>
            </a:extLst>
          </p:cNvPr>
          <p:cNvSpPr>
            <a:spLocks noGrp="1"/>
          </p:cNvSpPr>
          <p:nvPr>
            <p:ph idx="1"/>
          </p:nvPr>
        </p:nvSpPr>
        <p:spPr>
          <a:xfrm>
            <a:off x="1173018" y="2470248"/>
            <a:ext cx="10522153" cy="3052726"/>
          </a:xfrm>
        </p:spPr>
        <p:txBody>
          <a:bodyPr>
            <a:normAutofit lnSpcReduction="10000"/>
          </a:bodyPr>
          <a:lstStyle/>
          <a:p>
            <a:pPr marL="0" indent="0">
              <a:buNone/>
            </a:pPr>
            <a:r>
              <a:rPr lang="en-US" dirty="0"/>
              <a:t>Through superposition, an amount of </a:t>
            </a:r>
            <a:r>
              <a:rPr lang="en-US" i="1" dirty="0"/>
              <a:t>N</a:t>
            </a:r>
            <a:r>
              <a:rPr lang="en-US" dirty="0"/>
              <a:t> qubits can express the same amount of information as 2^</a:t>
            </a:r>
            <a:r>
              <a:rPr lang="en-US" i="1" dirty="0"/>
              <a:t>N</a:t>
            </a:r>
            <a:r>
              <a:rPr lang="en-US" dirty="0"/>
              <a:t> classical bits, although this informational richness is not accessible to us because the </a:t>
            </a:r>
            <a:r>
              <a:rPr lang="en-US" i="1" dirty="0"/>
              <a:t>N</a:t>
            </a:r>
            <a:r>
              <a:rPr lang="en-US" dirty="0"/>
              <a:t> qubits will “collapse” back to behave like </a:t>
            </a:r>
            <a:r>
              <a:rPr lang="en-US" i="1" dirty="0"/>
              <a:t>N</a:t>
            </a:r>
            <a:r>
              <a:rPr lang="en-US" dirty="0"/>
              <a:t> classical bits when measured. </a:t>
            </a:r>
          </a:p>
          <a:p>
            <a:pPr marL="0" indent="0">
              <a:buNone/>
            </a:pPr>
            <a:r>
              <a:rPr lang="en-US" dirty="0"/>
              <a:t>But before that, while still in their (unobserved) state of quantum superposition, 2 qubits can be in the same amount of states as 4 classical bits, 4 qubits the same as 16 bits, 16 qubits the same as 65,536 bits, and so on.</a:t>
            </a:r>
          </a:p>
        </p:txBody>
      </p:sp>
    </p:spTree>
    <p:extLst>
      <p:ext uri="{BB962C8B-B14F-4D97-AF65-F5344CB8AC3E}">
        <p14:creationId xmlns:p14="http://schemas.microsoft.com/office/powerpoint/2010/main" val="228426330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7" name="Rectangle 4096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2" name="Picture 2" descr="blue and purple galaxy digital wallpaper">
            <a:extLst>
              <a:ext uri="{FF2B5EF4-FFF2-40B4-BE49-F238E27FC236}">
                <a16:creationId xmlns:a16="http://schemas.microsoft.com/office/drawing/2014/main" id="{52E2C22C-DA67-42FF-86B4-86620E65AB0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758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5D35D6-5C87-4A97-A6CE-4FB28EFFA38A}"/>
              </a:ext>
            </a:extLst>
          </p:cNvPr>
          <p:cNvSpPr>
            <a:spLocks noGrp="1"/>
          </p:cNvSpPr>
          <p:nvPr>
            <p:ph type="title"/>
          </p:nvPr>
        </p:nvSpPr>
        <p:spPr>
          <a:xfrm>
            <a:off x="838200" y="365125"/>
            <a:ext cx="10515600" cy="1325563"/>
          </a:xfrm>
        </p:spPr>
        <p:txBody>
          <a:bodyPr>
            <a:normAutofit/>
          </a:bodyPr>
          <a:lstStyle/>
          <a:p>
            <a:r>
              <a:rPr lang="en-IN" sz="6600" dirty="0">
                <a:ln w="22225">
                  <a:solidFill>
                    <a:schemeClr val="tx1"/>
                  </a:solidFill>
                  <a:miter lim="800000"/>
                </a:ln>
                <a:noFill/>
              </a:rPr>
              <a:t>Quantum Supremacy</a:t>
            </a:r>
            <a:endParaRPr lang="en-US" sz="6600" dirty="0">
              <a:ln w="22225">
                <a:solidFill>
                  <a:schemeClr val="tx1"/>
                </a:solidFill>
                <a:miter lim="800000"/>
              </a:ln>
              <a:noFill/>
            </a:endParaRPr>
          </a:p>
        </p:txBody>
      </p:sp>
      <p:sp>
        <p:nvSpPr>
          <p:cNvPr id="3" name="Content Placeholder 2">
            <a:extLst>
              <a:ext uri="{FF2B5EF4-FFF2-40B4-BE49-F238E27FC236}">
                <a16:creationId xmlns:a16="http://schemas.microsoft.com/office/drawing/2014/main" id="{EAB5109A-EA55-4D9D-9DEF-E52317972429}"/>
              </a:ext>
            </a:extLst>
          </p:cNvPr>
          <p:cNvSpPr>
            <a:spLocks noGrp="1"/>
          </p:cNvSpPr>
          <p:nvPr>
            <p:ph idx="1"/>
          </p:nvPr>
        </p:nvSpPr>
        <p:spPr>
          <a:xfrm>
            <a:off x="838200" y="1825625"/>
            <a:ext cx="10515600" cy="4351338"/>
          </a:xfrm>
        </p:spPr>
        <p:txBody>
          <a:bodyPr>
            <a:normAutofit/>
          </a:bodyPr>
          <a:lstStyle/>
          <a:p>
            <a:pPr marL="0" indent="0">
              <a:buNone/>
            </a:pPr>
            <a:r>
              <a:rPr lang="en-US" sz="3600" dirty="0">
                <a:solidFill>
                  <a:srgbClr val="FFFFFF"/>
                </a:solidFill>
              </a:rPr>
              <a:t>A system of 300 qubits can reflect more states than there are atoms in the universe. A computer based on bits could never process that amount of information, which is why quantum computing represents a true “quantum leap” in terms of capability.</a:t>
            </a:r>
          </a:p>
        </p:txBody>
      </p:sp>
    </p:spTree>
    <p:extLst>
      <p:ext uri="{BB962C8B-B14F-4D97-AF65-F5344CB8AC3E}">
        <p14:creationId xmlns:p14="http://schemas.microsoft.com/office/powerpoint/2010/main" val="201900365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FEF191C-86B3-4FA7-805E-FB2D51750C0B}"/>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E359711D-9E33-491A-A323-7046FBD9AA04}"/>
              </a:ext>
            </a:extLst>
          </p:cNvPr>
          <p:cNvSpPr>
            <a:spLocks noGrp="1"/>
          </p:cNvSpPr>
          <p:nvPr>
            <p:ph type="title"/>
          </p:nvPr>
        </p:nvSpPr>
        <p:spPr>
          <a:xfrm>
            <a:off x="841249" y="941832"/>
            <a:ext cx="10506456" cy="2057400"/>
          </a:xfrm>
        </p:spPr>
        <p:txBody>
          <a:bodyPr anchor="b">
            <a:normAutofit/>
          </a:bodyPr>
          <a:lstStyle/>
          <a:p>
            <a:r>
              <a:rPr lang="en-IN" sz="5000" dirty="0"/>
              <a:t>Entanglement</a:t>
            </a:r>
            <a:endParaRPr lang="en-US" sz="5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F979DC-7015-4F01-BD7A-92688736BFF0}"/>
              </a:ext>
            </a:extLst>
          </p:cNvPr>
          <p:cNvSpPr>
            <a:spLocks noGrp="1"/>
          </p:cNvSpPr>
          <p:nvPr>
            <p:ph idx="1"/>
          </p:nvPr>
        </p:nvSpPr>
        <p:spPr>
          <a:xfrm>
            <a:off x="841248" y="3502152"/>
            <a:ext cx="10506456" cy="2670048"/>
          </a:xfrm>
        </p:spPr>
        <p:txBody>
          <a:bodyPr>
            <a:normAutofit/>
          </a:bodyPr>
          <a:lstStyle/>
          <a:p>
            <a:pPr marL="0" indent="0">
              <a:buNone/>
            </a:pPr>
            <a:r>
              <a:rPr lang="en-US" dirty="0"/>
              <a:t>Even more surprising than superposition, quantum theory predicts that entities may have correlated fates. That is, the result of a measurement on one photon or atom leads instantaneously to a</a:t>
            </a:r>
            <a:br>
              <a:rPr lang="en-US" dirty="0"/>
            </a:br>
            <a:r>
              <a:rPr lang="en-US" dirty="0"/>
              <a:t>correlated result when an entangled photon or atom is measured </a:t>
            </a:r>
            <a:br>
              <a:rPr lang="en-US" dirty="0"/>
            </a:br>
            <a:endParaRPr lang="en-US" dirty="0"/>
          </a:p>
        </p:txBody>
      </p:sp>
    </p:spTree>
    <p:extLst>
      <p:ext uri="{BB962C8B-B14F-4D97-AF65-F5344CB8AC3E}">
        <p14:creationId xmlns:p14="http://schemas.microsoft.com/office/powerpoint/2010/main" val="275046714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97" name="Rectangle 309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The Future of Quantum Computing | Bernard Marr">
            <a:extLst>
              <a:ext uri="{FF2B5EF4-FFF2-40B4-BE49-F238E27FC236}">
                <a16:creationId xmlns:a16="http://schemas.microsoft.com/office/drawing/2014/main" id="{3980A924-1A65-42C3-80A5-DD4FE6EC52CD}"/>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D1350B-8967-4ABC-A003-2462C4D5FB6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Introduction and Brief History</a:t>
            </a:r>
          </a:p>
        </p:txBody>
      </p:sp>
      <p:sp>
        <p:nvSpPr>
          <p:cNvPr id="3" name="Content Placeholder 2">
            <a:extLst>
              <a:ext uri="{FF2B5EF4-FFF2-40B4-BE49-F238E27FC236}">
                <a16:creationId xmlns:a16="http://schemas.microsoft.com/office/drawing/2014/main" id="{56198EAA-8FE6-4631-A145-1F32CA2C9449}"/>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rPr>
              <a:t>71. Pranav Walvekar</a:t>
            </a:r>
          </a:p>
        </p:txBody>
      </p:sp>
    </p:spTree>
    <p:extLst>
      <p:ext uri="{BB962C8B-B14F-4D97-AF65-F5344CB8AC3E}">
        <p14:creationId xmlns:p14="http://schemas.microsoft.com/office/powerpoint/2010/main" val="24558998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82" name="Rectangle 3688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Picture 4" descr="round silver-colored coin lot">
            <a:extLst>
              <a:ext uri="{FF2B5EF4-FFF2-40B4-BE49-F238E27FC236}">
                <a16:creationId xmlns:a16="http://schemas.microsoft.com/office/drawing/2014/main" id="{EA6B89D6-3EFE-4800-B412-3A8BA217B98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55854" b="1958"/>
          <a:stretch/>
        </p:blipFill>
        <p:spPr bwMode="auto">
          <a:xfrm>
            <a:off x="21" y="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742699-FAC8-4647-A4A5-AD681C64AFFC}"/>
              </a:ext>
            </a:extLst>
          </p:cNvPr>
          <p:cNvSpPr>
            <a:spLocks noGrp="1"/>
          </p:cNvSpPr>
          <p:nvPr>
            <p:ph type="title"/>
          </p:nvPr>
        </p:nvSpPr>
        <p:spPr>
          <a:xfrm>
            <a:off x="838200" y="365125"/>
            <a:ext cx="10515600" cy="1325563"/>
          </a:xfrm>
        </p:spPr>
        <p:txBody>
          <a:bodyPr>
            <a:normAutofit/>
          </a:bodyPr>
          <a:lstStyle/>
          <a:p>
            <a:r>
              <a:rPr lang="en-IN" dirty="0">
                <a:solidFill>
                  <a:srgbClr val="FFFFFF"/>
                </a:solidFill>
              </a:rPr>
              <a:t>The Entangled Coins</a:t>
            </a:r>
            <a:endParaRPr lang="en-US" dirty="0">
              <a:solidFill>
                <a:srgbClr val="FFFFFF"/>
              </a:solidFill>
            </a:endParaRPr>
          </a:p>
        </p:txBody>
      </p:sp>
      <p:sp>
        <p:nvSpPr>
          <p:cNvPr id="3" name="Content Placeholder 2">
            <a:extLst>
              <a:ext uri="{FF2B5EF4-FFF2-40B4-BE49-F238E27FC236}">
                <a16:creationId xmlns:a16="http://schemas.microsoft.com/office/drawing/2014/main" id="{7F2FFB6E-EF84-4883-8C33-4A40954CF271}"/>
              </a:ext>
            </a:extLst>
          </p:cNvPr>
          <p:cNvSpPr>
            <a:spLocks noGrp="1"/>
          </p:cNvSpPr>
          <p:nvPr>
            <p:ph idx="1"/>
          </p:nvPr>
        </p:nvSpPr>
        <p:spPr>
          <a:xfrm>
            <a:off x="838200" y="1825625"/>
            <a:ext cx="10515600" cy="4351338"/>
          </a:xfrm>
        </p:spPr>
        <p:txBody>
          <a:bodyPr>
            <a:normAutofit/>
          </a:bodyPr>
          <a:lstStyle/>
          <a:p>
            <a:pPr marL="0" indent="0">
              <a:buNone/>
            </a:pPr>
            <a:r>
              <a:rPr lang="en-US" sz="4000" dirty="0">
                <a:solidFill>
                  <a:srgbClr val="FFFFFF"/>
                </a:solidFill>
              </a:rPr>
              <a:t>For a more intuitive grasp of what we mean by “correlated results,” imagine that two coins could be entangled. Imagine one is tossing a coin. </a:t>
            </a:r>
          </a:p>
        </p:txBody>
      </p:sp>
    </p:spTree>
    <p:extLst>
      <p:ext uri="{BB962C8B-B14F-4D97-AF65-F5344CB8AC3E}">
        <p14:creationId xmlns:p14="http://schemas.microsoft.com/office/powerpoint/2010/main" val="183890766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89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purple and white light digital wallpaper">
            <a:extLst>
              <a:ext uri="{FF2B5EF4-FFF2-40B4-BE49-F238E27FC236}">
                <a16:creationId xmlns:a16="http://schemas.microsoft.com/office/drawing/2014/main" id="{274B60C9-CDC8-473F-94FD-D21255D209F7}"/>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3857" b="11873"/>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FF0ECF-3174-4A95-A48A-71DDE80FCCBB}"/>
              </a:ext>
            </a:extLst>
          </p:cNvPr>
          <p:cNvSpPr>
            <a:spLocks noGrp="1"/>
          </p:cNvSpPr>
          <p:nvPr>
            <p:ph type="title"/>
          </p:nvPr>
        </p:nvSpPr>
        <p:spPr>
          <a:xfrm>
            <a:off x="841249" y="941832"/>
            <a:ext cx="10506456" cy="2057400"/>
          </a:xfrm>
        </p:spPr>
        <p:txBody>
          <a:bodyPr anchor="b">
            <a:noAutofit/>
          </a:bodyPr>
          <a:lstStyle/>
          <a:p>
            <a:r>
              <a:rPr lang="en-IN" sz="7200" dirty="0">
                <a:ln w="22225">
                  <a:solidFill>
                    <a:schemeClr val="tx1"/>
                  </a:solidFill>
                  <a:miter lim="800000"/>
                </a:ln>
                <a:noFill/>
              </a:rPr>
              <a:t>What those qubits look like</a:t>
            </a:r>
            <a:endParaRPr lang="en-US" sz="7200" dirty="0">
              <a:ln w="22225">
                <a:solidFill>
                  <a:schemeClr val="tx1"/>
                </a:solidFill>
                <a:miter lim="800000"/>
              </a:ln>
              <a:noFill/>
            </a:endParaRPr>
          </a:p>
        </p:txBody>
      </p:sp>
      <p:sp>
        <p:nvSpPr>
          <p:cNvPr id="37897" name="Rectangle 3789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899" name="Rectangle 3789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DC52D1-21AD-4D00-AFCC-B8E22219BD06}"/>
              </a:ext>
            </a:extLst>
          </p:cNvPr>
          <p:cNvSpPr>
            <a:spLocks noGrp="1"/>
          </p:cNvSpPr>
          <p:nvPr>
            <p:ph idx="1"/>
          </p:nvPr>
        </p:nvSpPr>
        <p:spPr>
          <a:xfrm>
            <a:off x="841248" y="3502152"/>
            <a:ext cx="10506456" cy="2670048"/>
          </a:xfrm>
        </p:spPr>
        <p:txBody>
          <a:bodyPr>
            <a:normAutofit/>
          </a:bodyPr>
          <a:lstStyle/>
          <a:p>
            <a:pPr marL="514350" indent="-514350">
              <a:buAutoNum type="arabicPeriod"/>
            </a:pPr>
            <a:r>
              <a:rPr lang="en-IN" sz="4000" dirty="0"/>
              <a:t>Superconductivity</a:t>
            </a:r>
          </a:p>
          <a:p>
            <a:pPr marL="514350" indent="-514350">
              <a:buAutoNum type="arabicPeriod"/>
            </a:pPr>
            <a:r>
              <a:rPr lang="en-IN" sz="4000" dirty="0"/>
              <a:t>Quantum Dots</a:t>
            </a:r>
            <a:endParaRPr lang="en-US" sz="4000" dirty="0"/>
          </a:p>
        </p:txBody>
      </p:sp>
    </p:spTree>
    <p:extLst>
      <p:ext uri="{BB962C8B-B14F-4D97-AF65-F5344CB8AC3E}">
        <p14:creationId xmlns:p14="http://schemas.microsoft.com/office/powerpoint/2010/main" val="248362317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0741A-F595-45DB-8002-00D985B140BF}"/>
              </a:ext>
            </a:extLst>
          </p:cNvPr>
          <p:cNvPicPr>
            <a:picLocks noChangeAspect="1"/>
          </p:cNvPicPr>
          <p:nvPr/>
        </p:nvPicPr>
        <p:blipFill>
          <a:blip r:embed="rId2"/>
          <a:stretch>
            <a:fillRect/>
          </a:stretch>
        </p:blipFill>
        <p:spPr>
          <a:xfrm>
            <a:off x="643467" y="1940719"/>
            <a:ext cx="5291666" cy="2976561"/>
          </a:xfrm>
          <a:prstGeom prst="rect">
            <a:avLst/>
          </a:prstGeom>
        </p:spPr>
      </p:pic>
      <p:pic>
        <p:nvPicPr>
          <p:cNvPr id="5" name="Picture 4">
            <a:extLst>
              <a:ext uri="{FF2B5EF4-FFF2-40B4-BE49-F238E27FC236}">
                <a16:creationId xmlns:a16="http://schemas.microsoft.com/office/drawing/2014/main" id="{CA67D5AB-948E-482B-AFF6-5F761D2190C2}"/>
              </a:ext>
            </a:extLst>
          </p:cNvPr>
          <p:cNvPicPr>
            <a:picLocks noChangeAspect="1"/>
          </p:cNvPicPr>
          <p:nvPr/>
        </p:nvPicPr>
        <p:blipFill>
          <a:blip r:embed="rId3"/>
          <a:stretch>
            <a:fillRect/>
          </a:stretch>
        </p:blipFill>
        <p:spPr>
          <a:xfrm>
            <a:off x="6256865" y="1940719"/>
            <a:ext cx="5291667" cy="2976562"/>
          </a:xfrm>
          <a:prstGeom prst="rect">
            <a:avLst/>
          </a:prstGeom>
        </p:spPr>
      </p:pic>
    </p:spTree>
    <p:extLst>
      <p:ext uri="{BB962C8B-B14F-4D97-AF65-F5344CB8AC3E}">
        <p14:creationId xmlns:p14="http://schemas.microsoft.com/office/powerpoint/2010/main" val="1869612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0A2A-A275-4244-9BEB-5336D0651F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A07E00-DB11-44FF-BAEA-931E6E809C7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75EB26-CB4D-4C32-B5D3-9EC0BDC7027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39129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D63FB7-9E7F-46F9-9DA0-179DF987CC70}"/>
              </a:ext>
            </a:extLst>
          </p:cNvPr>
          <p:cNvPicPr>
            <a:picLocks noChangeAspect="1"/>
          </p:cNvPicPr>
          <p:nvPr/>
        </p:nvPicPr>
        <p:blipFill rotWithShape="1">
          <a:blip r:embed="rId2">
            <a:extLst/>
          </a:blip>
          <a:srcRect/>
          <a:stretch/>
        </p:blipFill>
        <p:spPr>
          <a:xfrm>
            <a:off x="1782618" y="145014"/>
            <a:ext cx="8922328" cy="5018810"/>
          </a:xfrm>
          <a:prstGeom prst="rect">
            <a:avLst/>
          </a:prstGeom>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FB2253-2213-40E0-8A7C-23885B80A5D9}"/>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How a single qubit is worth 2 bits</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041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817" name="Rectangle 33814">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14FB0-0B0E-44D0-9A14-D9CC95688B6F}"/>
              </a:ext>
            </a:extLst>
          </p:cNvPr>
          <p:cNvSpPr>
            <a:spLocks noGrp="1"/>
          </p:cNvSpPr>
          <p:nvPr>
            <p:ph type="title"/>
          </p:nvPr>
        </p:nvSpPr>
        <p:spPr>
          <a:xfrm>
            <a:off x="838201" y="365125"/>
            <a:ext cx="3816095" cy="1938076"/>
          </a:xfrm>
        </p:spPr>
        <p:txBody>
          <a:bodyPr>
            <a:normAutofit fontScale="90000"/>
          </a:bodyPr>
          <a:lstStyle/>
          <a:p>
            <a:r>
              <a:rPr lang="en-IN" sz="3700" dirty="0">
                <a:solidFill>
                  <a:schemeClr val="accent2"/>
                </a:solidFill>
              </a:rPr>
              <a:t>IBM and Google’s Quantum Computers</a:t>
            </a:r>
            <a:endParaRPr lang="en-US" sz="3700" dirty="0">
              <a:solidFill>
                <a:schemeClr val="accent2"/>
              </a:solidFill>
            </a:endParaRPr>
          </a:p>
        </p:txBody>
      </p:sp>
      <p:sp>
        <p:nvSpPr>
          <p:cNvPr id="3" name="Content Placeholder 2">
            <a:extLst>
              <a:ext uri="{FF2B5EF4-FFF2-40B4-BE49-F238E27FC236}">
                <a16:creationId xmlns:a16="http://schemas.microsoft.com/office/drawing/2014/main" id="{20637E86-8F8A-427D-AAE9-14D922876D38}"/>
              </a:ext>
            </a:extLst>
          </p:cNvPr>
          <p:cNvSpPr>
            <a:spLocks noGrp="1"/>
          </p:cNvSpPr>
          <p:nvPr>
            <p:ph idx="1"/>
          </p:nvPr>
        </p:nvSpPr>
        <p:spPr>
          <a:xfrm>
            <a:off x="838201" y="2482589"/>
            <a:ext cx="3816096" cy="3694373"/>
          </a:xfrm>
        </p:spPr>
        <p:txBody>
          <a:bodyPr>
            <a:normAutofit/>
          </a:bodyPr>
          <a:lstStyle/>
          <a:p>
            <a:pPr marL="0" indent="0">
              <a:buNone/>
            </a:pPr>
            <a:r>
              <a:rPr lang="en-IN" dirty="0"/>
              <a:t>These use superconducting </a:t>
            </a:r>
            <a:r>
              <a:rPr lang="en-IN" dirty="0" err="1"/>
              <a:t>transmon</a:t>
            </a:r>
            <a:r>
              <a:rPr lang="en-IN" dirty="0"/>
              <a:t> qubits made from superconducting materials such as niobium and aluminium. </a:t>
            </a:r>
            <a:endParaRPr lang="en-US" dirty="0"/>
          </a:p>
        </p:txBody>
      </p:sp>
      <p:pic>
        <p:nvPicPr>
          <p:cNvPr id="33794" name="Picture 2" descr="Alphabet Has a Second, Secretive Quantum Computing Team | WIRED">
            <a:extLst>
              <a:ext uri="{FF2B5EF4-FFF2-40B4-BE49-F238E27FC236}">
                <a16:creationId xmlns:a16="http://schemas.microsoft.com/office/drawing/2014/main" id="{CD2F0595-F1A3-4299-9222-B48810E351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83" r="-1" b="16571"/>
          <a:stretch/>
        </p:blipFill>
        <p:spPr bwMode="auto">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33796" name="Picture 4" descr="Toyota and Mitsubishi Chemical to use IBM quantum computer - Nikkei Asia">
            <a:extLst>
              <a:ext uri="{FF2B5EF4-FFF2-40B4-BE49-F238E27FC236}">
                <a16:creationId xmlns:a16="http://schemas.microsoft.com/office/drawing/2014/main" id="{039FE2C2-15C2-43F5-8C06-CE7870443E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31" b="13386"/>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022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5151-342B-4447-94CD-217A20A36A8A}"/>
              </a:ext>
            </a:extLst>
          </p:cNvPr>
          <p:cNvSpPr>
            <a:spLocks noGrp="1"/>
          </p:cNvSpPr>
          <p:nvPr>
            <p:ph type="title"/>
          </p:nvPr>
        </p:nvSpPr>
        <p:spPr>
          <a:xfrm>
            <a:off x="838199" y="162902"/>
            <a:ext cx="10515600" cy="1325563"/>
          </a:xfrm>
        </p:spPr>
        <p:txBody>
          <a:bodyPr/>
          <a:lstStyle/>
          <a:p>
            <a:pPr algn="ctr"/>
            <a:r>
              <a:rPr lang="en-IN" dirty="0"/>
              <a:t>Development graph</a:t>
            </a:r>
            <a:endParaRPr lang="en-US" dirty="0"/>
          </a:p>
        </p:txBody>
      </p:sp>
      <p:pic>
        <p:nvPicPr>
          <p:cNvPr id="4" name="Content Placeholder 3">
            <a:extLst>
              <a:ext uri="{FF2B5EF4-FFF2-40B4-BE49-F238E27FC236}">
                <a16:creationId xmlns:a16="http://schemas.microsoft.com/office/drawing/2014/main" id="{2D5062BA-04B4-49AF-9F24-2B04CCCAE98A}"/>
              </a:ext>
            </a:extLst>
          </p:cNvPr>
          <p:cNvPicPr>
            <a:picLocks noChangeAspect="1"/>
          </p:cNvPicPr>
          <p:nvPr/>
        </p:nvPicPr>
        <p:blipFill rotWithShape="1">
          <a:blip r:embed="rId2"/>
          <a:srcRect t="2192"/>
          <a:stretch/>
        </p:blipFill>
        <p:spPr>
          <a:xfrm>
            <a:off x="1826587" y="1784837"/>
            <a:ext cx="8538825" cy="4802199"/>
          </a:xfrm>
          <a:prstGeom prst="rect">
            <a:avLst/>
          </a:prstGeom>
        </p:spPr>
      </p:pic>
    </p:spTree>
    <p:extLst>
      <p:ext uri="{BB962C8B-B14F-4D97-AF65-F5344CB8AC3E}">
        <p14:creationId xmlns:p14="http://schemas.microsoft.com/office/powerpoint/2010/main" val="1994991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41" name="Rectangle 1743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typhoon">
            <a:extLst>
              <a:ext uri="{FF2B5EF4-FFF2-40B4-BE49-F238E27FC236}">
                <a16:creationId xmlns:a16="http://schemas.microsoft.com/office/drawing/2014/main" id="{B9826234-3668-4F5F-8B6F-8760AB3C7F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134" r="1026" b="20580"/>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7442" name="Rectangle 1743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01F46A-1940-4431-BA3D-822399407A5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dirty="0"/>
              <a:t>Applications on weather </a:t>
            </a:r>
            <a:r>
              <a:rPr lang="en-US" dirty="0" err="1"/>
              <a:t>Forecastingand</a:t>
            </a:r>
            <a:r>
              <a:rPr lang="en-US" dirty="0"/>
              <a:t> financial modelling</a:t>
            </a:r>
          </a:p>
        </p:txBody>
      </p:sp>
      <p:sp>
        <p:nvSpPr>
          <p:cNvPr id="17443" name="Rectangle: Rounded Corners 1743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AC4692-CCD2-4695-BA96-5D15B92E6D34}"/>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2400"/>
              <a:t>50. Atharva Tanawade</a:t>
            </a:r>
          </a:p>
        </p:txBody>
      </p:sp>
    </p:spTree>
    <p:extLst>
      <p:ext uri="{BB962C8B-B14F-4D97-AF65-F5344CB8AC3E}">
        <p14:creationId xmlns:p14="http://schemas.microsoft.com/office/powerpoint/2010/main" val="386498517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8FD84-7EED-41AA-9FBC-A16ECC002F28}"/>
              </a:ext>
            </a:extLst>
          </p:cNvPr>
          <p:cNvSpPr>
            <a:spLocks noGrp="1"/>
          </p:cNvSpPr>
          <p:nvPr>
            <p:ph type="title"/>
          </p:nvPr>
        </p:nvSpPr>
        <p:spPr>
          <a:xfrm>
            <a:off x="838201" y="365125"/>
            <a:ext cx="5251316" cy="1807305"/>
          </a:xfrm>
        </p:spPr>
        <p:txBody>
          <a:bodyPr>
            <a:normAutofit/>
          </a:bodyPr>
          <a:lstStyle/>
          <a:p>
            <a:r>
              <a:rPr lang="en-IN" sz="5400" dirty="0">
                <a:solidFill>
                  <a:srgbClr val="7030A0"/>
                </a:solidFill>
              </a:rPr>
              <a:t>Weather forecasting</a:t>
            </a:r>
            <a:endParaRPr lang="en-US" sz="5400" dirty="0">
              <a:solidFill>
                <a:srgbClr val="7030A0"/>
              </a:solidFill>
            </a:endParaRPr>
          </a:p>
        </p:txBody>
      </p:sp>
      <p:sp>
        <p:nvSpPr>
          <p:cNvPr id="3" name="Content Placeholder 2">
            <a:extLst>
              <a:ext uri="{FF2B5EF4-FFF2-40B4-BE49-F238E27FC236}">
                <a16:creationId xmlns:a16="http://schemas.microsoft.com/office/drawing/2014/main" id="{ECB4265B-F047-4626-BB2D-34EFD7B05653}"/>
              </a:ext>
            </a:extLst>
          </p:cNvPr>
          <p:cNvSpPr>
            <a:spLocks noGrp="1"/>
          </p:cNvSpPr>
          <p:nvPr>
            <p:ph idx="1"/>
          </p:nvPr>
        </p:nvSpPr>
        <p:spPr>
          <a:xfrm>
            <a:off x="838200" y="2333297"/>
            <a:ext cx="4619621" cy="3843666"/>
          </a:xfrm>
        </p:spPr>
        <p:txBody>
          <a:bodyPr>
            <a:normAutofit/>
          </a:bodyPr>
          <a:lstStyle/>
          <a:p>
            <a:pPr marL="0" indent="0">
              <a:buNone/>
            </a:pPr>
            <a:r>
              <a:rPr lang="en-US" sz="2400" dirty="0"/>
              <a:t>Every year there are hurricanes, extreme heat waves, tornadoes, and other extreme weather events, resulting in thousands of deaths and billions of dollars in damages. Prediction of extreme weather further in advance and with increased accuracy could allow for targeted regions to be better prepared in order to reduce loss of life and property damage.</a:t>
            </a:r>
          </a:p>
        </p:txBody>
      </p:sp>
      <p:pic>
        <p:nvPicPr>
          <p:cNvPr id="18434" name="Picture 2" descr="selective photography of white thunder">
            <a:extLst>
              <a:ext uri="{FF2B5EF4-FFF2-40B4-BE49-F238E27FC236}">
                <a16:creationId xmlns:a16="http://schemas.microsoft.com/office/drawing/2014/main" id="{E0EA6AD1-7701-4FD9-8D4E-7CD1DF82FF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49" r="2" b="1578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585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2" name="Rectangle 1947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body of water under cloudy sky during daytime">
            <a:extLst>
              <a:ext uri="{FF2B5EF4-FFF2-40B4-BE49-F238E27FC236}">
                <a16:creationId xmlns:a16="http://schemas.microsoft.com/office/drawing/2014/main" id="{46FF230F-9B58-4707-AF6C-D11A43A20AC0}"/>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7C6472E-05D3-41E2-9FCC-D9288B3CF8F7}"/>
              </a:ext>
            </a:extLst>
          </p:cNvPr>
          <p:cNvSpPr>
            <a:spLocks noGrp="1"/>
          </p:cNvSpPr>
          <p:nvPr>
            <p:ph idx="1"/>
          </p:nvPr>
        </p:nvSpPr>
        <p:spPr>
          <a:xfrm>
            <a:off x="838200" y="1825625"/>
            <a:ext cx="10515600" cy="4351338"/>
          </a:xfrm>
        </p:spPr>
        <p:txBody>
          <a:bodyPr>
            <a:normAutofit/>
          </a:bodyPr>
          <a:lstStyle/>
          <a:p>
            <a:pPr marL="0" indent="0">
              <a:buNone/>
            </a:pPr>
            <a:r>
              <a:rPr lang="en-US" dirty="0">
                <a:solidFill>
                  <a:srgbClr val="FFFFFF"/>
                </a:solidFill>
              </a:rPr>
              <a:t>Quantum computing has the potential to improve conventional numerical methods to boost tracking and predictions of meteorological conditions by handling huge amounts of data containing many variables efficiently and quickly, by harnessing the computing power of qubits, and by using quantum-inspired optimization algorithms. Moreover, pattern recognition, crucial for understanding the weather, can be enhanced by means of quantum machine learning.</a:t>
            </a:r>
          </a:p>
        </p:txBody>
      </p:sp>
    </p:spTree>
    <p:extLst>
      <p:ext uri="{BB962C8B-B14F-4D97-AF65-F5344CB8AC3E}">
        <p14:creationId xmlns:p14="http://schemas.microsoft.com/office/powerpoint/2010/main" val="188189871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Quantum computing: Definition, facts &amp; uses | Live Science">
            <a:extLst>
              <a:ext uri="{FF2B5EF4-FFF2-40B4-BE49-F238E27FC236}">
                <a16:creationId xmlns:a16="http://schemas.microsoft.com/office/drawing/2014/main" id="{EFF53DB1-AB11-43E5-A43D-46EC2CB936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091" b="909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154" name="Rectangle 415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DEDFE3-694A-4BA8-9CCD-24650422DA90}"/>
              </a:ext>
            </a:extLst>
          </p:cNvPr>
          <p:cNvSpPr>
            <a:spLocks noGrp="1"/>
          </p:cNvSpPr>
          <p:nvPr>
            <p:ph type="title"/>
          </p:nvPr>
        </p:nvSpPr>
        <p:spPr>
          <a:xfrm>
            <a:off x="838200" y="365125"/>
            <a:ext cx="10515600" cy="1325563"/>
          </a:xfrm>
        </p:spPr>
        <p:txBody>
          <a:bodyPr>
            <a:normAutofit/>
          </a:bodyPr>
          <a:lstStyle/>
          <a:p>
            <a:r>
              <a:rPr lang="en-IN"/>
              <a:t>What is Quantum Computing</a:t>
            </a:r>
            <a:endParaRPr lang="en-US" dirty="0"/>
          </a:p>
        </p:txBody>
      </p:sp>
      <p:sp>
        <p:nvSpPr>
          <p:cNvPr id="4144" name="Content Placeholder 2">
            <a:extLst>
              <a:ext uri="{FF2B5EF4-FFF2-40B4-BE49-F238E27FC236}">
                <a16:creationId xmlns:a16="http://schemas.microsoft.com/office/drawing/2014/main" id="{FC5B3740-BB38-452F-B99C-45E8B6247D0B}"/>
              </a:ext>
            </a:extLst>
          </p:cNvPr>
          <p:cNvSpPr>
            <a:spLocks noGrp="1"/>
          </p:cNvSpPr>
          <p:nvPr>
            <p:ph idx="1"/>
          </p:nvPr>
        </p:nvSpPr>
        <p:spPr>
          <a:xfrm>
            <a:off x="838200" y="1825625"/>
            <a:ext cx="10515600" cy="4351338"/>
          </a:xfrm>
        </p:spPr>
        <p:txBody>
          <a:bodyPr>
            <a:normAutofit/>
          </a:bodyPr>
          <a:lstStyle/>
          <a:p>
            <a:pPr marL="0" indent="0">
              <a:buNone/>
            </a:pPr>
            <a:r>
              <a:rPr lang="en-US"/>
              <a:t>Quantum computing is a type of computation that harnesses the collective properties of quantum states, such as superposition, interference, and entanglement, to perform calculations. </a:t>
            </a:r>
          </a:p>
          <a:p>
            <a:pPr marL="0" indent="0">
              <a:buNone/>
            </a:pPr>
            <a:r>
              <a:rPr lang="en-US"/>
              <a:t>The devices that perform quantum computations are known as quantum computers  Though current quantum computers are too small to outperform usual (classical) computers for practical applications, they are believed to be capable of solving certain computational problems, such as integer factorization (which underlies RSA encryption), substantially faster than classical computers.</a:t>
            </a:r>
            <a:endParaRPr lang="en-US" dirty="0"/>
          </a:p>
        </p:txBody>
      </p:sp>
    </p:spTree>
    <p:extLst>
      <p:ext uri="{BB962C8B-B14F-4D97-AF65-F5344CB8AC3E}">
        <p14:creationId xmlns:p14="http://schemas.microsoft.com/office/powerpoint/2010/main" val="2363600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92" name="Rectangle 204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CFB8DD-54C7-4586-B850-B9051623D815}"/>
              </a:ext>
            </a:extLst>
          </p:cNvPr>
          <p:cNvSpPr>
            <a:spLocks noGrp="1"/>
          </p:cNvSpPr>
          <p:nvPr>
            <p:ph type="title"/>
          </p:nvPr>
        </p:nvSpPr>
        <p:spPr>
          <a:xfrm>
            <a:off x="6513788" y="365125"/>
            <a:ext cx="4840010" cy="1807305"/>
          </a:xfrm>
        </p:spPr>
        <p:txBody>
          <a:bodyPr>
            <a:normAutofit/>
          </a:bodyPr>
          <a:lstStyle/>
          <a:p>
            <a:r>
              <a:rPr lang="en-IN" dirty="0">
                <a:solidFill>
                  <a:schemeClr val="accent6"/>
                </a:solidFill>
              </a:rPr>
              <a:t>Application in finance</a:t>
            </a:r>
            <a:endParaRPr lang="en-US" dirty="0">
              <a:solidFill>
                <a:schemeClr val="accent6"/>
              </a:solidFill>
            </a:endParaRPr>
          </a:p>
        </p:txBody>
      </p:sp>
      <p:pic>
        <p:nvPicPr>
          <p:cNvPr id="20482" name="Picture 2" descr="black and silver laptop computer">
            <a:extLst>
              <a:ext uri="{FF2B5EF4-FFF2-40B4-BE49-F238E27FC236}">
                <a16:creationId xmlns:a16="http://schemas.microsoft.com/office/drawing/2014/main" id="{7DFAFAF7-0558-4343-A8B5-74B17AB6AF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67" r="20899"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37C74A6-0737-4970-A535-71C887AD441C}"/>
              </a:ext>
            </a:extLst>
          </p:cNvPr>
          <p:cNvSpPr>
            <a:spLocks noGrp="1"/>
          </p:cNvSpPr>
          <p:nvPr>
            <p:ph idx="1"/>
          </p:nvPr>
        </p:nvSpPr>
        <p:spPr>
          <a:xfrm>
            <a:off x="6513788" y="2333297"/>
            <a:ext cx="4840010" cy="3843666"/>
          </a:xfrm>
        </p:spPr>
        <p:txBody>
          <a:bodyPr>
            <a:noAutofit/>
          </a:bodyPr>
          <a:lstStyle/>
          <a:p>
            <a:pPr marL="0" indent="0">
              <a:buNone/>
            </a:pPr>
            <a:r>
              <a:rPr lang="en-US" sz="2400" dirty="0"/>
              <a:t>Any financial services activities, from securities pricing to portfolio optimization, require the ability to assess a range of potential outcomes. To do this, banks use algorithms and models that calculate statistical probabilities. These are fairly effective but are not infallible, as was shown during the financial crisis a decade ago, when apparently low-probability events occurred more frequently than expected.</a:t>
            </a:r>
          </a:p>
        </p:txBody>
      </p:sp>
    </p:spTree>
    <p:extLst>
      <p:ext uri="{BB962C8B-B14F-4D97-AF65-F5344CB8AC3E}">
        <p14:creationId xmlns:p14="http://schemas.microsoft.com/office/powerpoint/2010/main" val="334328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20" name="Rectangle 2151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1 U.S.A dollar banknotes">
            <a:extLst>
              <a:ext uri="{FF2B5EF4-FFF2-40B4-BE49-F238E27FC236}">
                <a16:creationId xmlns:a16="http://schemas.microsoft.com/office/drawing/2014/main" id="{EB2BC66B-7E99-4760-B0A4-AC0130958FC7}"/>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artisticMarker/>
                    </a14:imgEffect>
                    <a14:imgEffect>
                      <a14:brightnessContrast bright="-40000"/>
                    </a14:imgEffect>
                  </a14:imgLayer>
                </a14:imgProps>
              </a:ext>
              <a:ext uri="{28A0092B-C50C-407E-A947-70E740481C1C}">
                <a14:useLocalDpi xmlns:a14="http://schemas.microsoft.com/office/drawing/2010/main" val="0"/>
              </a:ext>
            </a:extLst>
          </a:blip>
          <a:srcRect t="9287" b="6443"/>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DC9CB39-C8BA-4227-B59C-59B770E19E19}"/>
              </a:ext>
            </a:extLst>
          </p:cNvPr>
          <p:cNvSpPr>
            <a:spLocks noGrp="1"/>
          </p:cNvSpPr>
          <p:nvPr>
            <p:ph idx="1"/>
          </p:nvPr>
        </p:nvSpPr>
        <p:spPr>
          <a:xfrm>
            <a:off x="838200" y="1377217"/>
            <a:ext cx="10515600" cy="4351338"/>
          </a:xfrm>
        </p:spPr>
        <p:txBody>
          <a:bodyPr>
            <a:normAutofit/>
          </a:bodyPr>
          <a:lstStyle/>
          <a:p>
            <a:pPr marL="0" indent="0">
              <a:buNone/>
            </a:pPr>
            <a:r>
              <a:rPr lang="en-US" dirty="0">
                <a:solidFill>
                  <a:srgbClr val="FFFFFF"/>
                </a:solidFill>
              </a:rPr>
              <a:t>In a data-heavy world, ever-more powerful computers are essential to calculating probabilities accurately. With that in mind, several banks are turning to a new generation of processors that leverage the principles of quantum physics to crunch vast amounts of data at superfast speed. </a:t>
            </a:r>
          </a:p>
          <a:p>
            <a:pPr marL="0" indent="0">
              <a:buNone/>
            </a:pPr>
            <a:r>
              <a:rPr lang="en-US" dirty="0">
                <a:solidFill>
                  <a:srgbClr val="FFFFFF"/>
                </a:solidFill>
              </a:rPr>
              <a:t>Google, a leader in the field, said in 2019 that its Sycamore quantum processor took a little more than three minutes to perform a task that would occupy a supercomputer for thousands of years. T</a:t>
            </a:r>
          </a:p>
          <a:p>
            <a:pPr marL="0" indent="0">
              <a:buNone/>
            </a:pPr>
            <a:r>
              <a:rPr lang="en-US" dirty="0">
                <a:solidFill>
                  <a:srgbClr val="FFFFFF"/>
                </a:solidFill>
              </a:rPr>
              <a:t>he experiment was subject to caveats but effectively demonstrated quantum computing’s potential, which in relative terms is off the scale.</a:t>
            </a:r>
          </a:p>
        </p:txBody>
      </p:sp>
    </p:spTree>
    <p:extLst>
      <p:ext uri="{BB962C8B-B14F-4D97-AF65-F5344CB8AC3E}">
        <p14:creationId xmlns:p14="http://schemas.microsoft.com/office/powerpoint/2010/main" val="1219164569"/>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2530" name="Picture 2" descr="laptop computer on glass-top table">
            <a:extLst>
              <a:ext uri="{FF2B5EF4-FFF2-40B4-BE49-F238E27FC236}">
                <a16:creationId xmlns:a16="http://schemas.microsoft.com/office/drawing/2014/main" id="{7106A569-4B25-4C5D-9286-4307DBEF71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1032"/>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2535" name="Freeform: Shape 22534">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83C0D81-3D01-4BEE-8EC3-431673C581A1}"/>
              </a:ext>
            </a:extLst>
          </p:cNvPr>
          <p:cNvSpPr>
            <a:spLocks noGrp="1"/>
          </p:cNvSpPr>
          <p:nvPr>
            <p:ph idx="1"/>
          </p:nvPr>
        </p:nvSpPr>
        <p:spPr>
          <a:xfrm>
            <a:off x="553409" y="4530376"/>
            <a:ext cx="9565028" cy="1249240"/>
          </a:xfrm>
        </p:spPr>
        <p:txBody>
          <a:bodyPr>
            <a:normAutofit fontScale="92500" lnSpcReduction="10000"/>
          </a:bodyPr>
          <a:lstStyle/>
          <a:p>
            <a:pPr marL="0" indent="0">
              <a:buNone/>
            </a:pPr>
            <a:r>
              <a:rPr lang="en-US" sz="3200" dirty="0"/>
              <a:t>Quantum computers are particularly promising where algorithms are powered by live data streams, such as real-time equity prices, which carry a high level of random noise.</a:t>
            </a:r>
          </a:p>
        </p:txBody>
      </p:sp>
    </p:spTree>
    <p:extLst>
      <p:ext uri="{BB962C8B-B14F-4D97-AF65-F5344CB8AC3E}">
        <p14:creationId xmlns:p14="http://schemas.microsoft.com/office/powerpoint/2010/main" val="245121943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9" name="Rectangle 205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052" name="Picture 4" descr="tezos and bitcoin">
            <a:extLst>
              <a:ext uri="{FF2B5EF4-FFF2-40B4-BE49-F238E27FC236}">
                <a16:creationId xmlns:a16="http://schemas.microsoft.com/office/drawing/2014/main" id="{D050ADEB-19BB-4D91-B5D4-145737B2E350}"/>
              </a:ext>
            </a:extLst>
          </p:cNvPr>
          <p:cNvPicPr>
            <a:picLocks noChangeAspect="1" noChangeArrowheads="1"/>
          </p:cNvPicPr>
          <p:nvPr/>
        </p:nvPicPr>
        <p:blipFill rotWithShape="1">
          <a:blip r:embed="rId2">
            <a:alphaModFix amt="6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15730"/>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DF88A8-6314-46F3-B9AB-00C9DD9C01B3}"/>
              </a:ext>
            </a:extLst>
          </p:cNvPr>
          <p:cNvSpPr>
            <a:spLocks noGrp="1"/>
          </p:cNvSpPr>
          <p:nvPr>
            <p:ph type="title"/>
          </p:nvPr>
        </p:nvSpPr>
        <p:spPr>
          <a:xfrm>
            <a:off x="1262836" y="450319"/>
            <a:ext cx="9792471" cy="2057037"/>
          </a:xfrm>
        </p:spPr>
        <p:txBody>
          <a:bodyPr>
            <a:normAutofit fontScale="90000"/>
          </a:bodyPr>
          <a:lstStyle/>
          <a:p>
            <a:r>
              <a:rPr lang="en-IN" sz="7200" dirty="0">
                <a:solidFill>
                  <a:schemeClr val="accent5">
                    <a:lumMod val="60000"/>
                    <a:lumOff val="40000"/>
                  </a:schemeClr>
                </a:solidFill>
                <a:latin typeface="Harlow Solid Italic" panose="04030604020F02020D02" pitchFamily="82" charset="0"/>
              </a:rPr>
              <a:t>Other financial Applications</a:t>
            </a:r>
            <a:endParaRPr lang="en-US" sz="7200" dirty="0">
              <a:solidFill>
                <a:schemeClr val="accent5">
                  <a:lumMod val="60000"/>
                  <a:lumOff val="40000"/>
                </a:schemeClr>
              </a:solidFill>
              <a:latin typeface="Harlow Solid Italic" panose="04030604020F02020D02" pitchFamily="82" charset="0"/>
            </a:endParaRPr>
          </a:p>
        </p:txBody>
      </p:sp>
      <p:sp>
        <p:nvSpPr>
          <p:cNvPr id="3" name="Content Placeholder 2">
            <a:extLst>
              <a:ext uri="{FF2B5EF4-FFF2-40B4-BE49-F238E27FC236}">
                <a16:creationId xmlns:a16="http://schemas.microsoft.com/office/drawing/2014/main" id="{39B6201D-EC5A-439B-9C33-A89D2F632441}"/>
              </a:ext>
            </a:extLst>
          </p:cNvPr>
          <p:cNvSpPr>
            <a:spLocks noGrp="1"/>
          </p:cNvSpPr>
          <p:nvPr>
            <p:ph idx="1"/>
          </p:nvPr>
        </p:nvSpPr>
        <p:spPr>
          <a:xfrm>
            <a:off x="1198240" y="2649935"/>
            <a:ext cx="9792471" cy="3171423"/>
          </a:xfrm>
        </p:spPr>
        <p:txBody>
          <a:bodyPr>
            <a:normAutofit fontScale="92500" lnSpcReduction="20000"/>
          </a:bodyPr>
          <a:lstStyle/>
          <a:p>
            <a:pPr fontAlgn="base"/>
            <a:r>
              <a:rPr lang="en-US" sz="3200" dirty="0">
                <a:solidFill>
                  <a:srgbClr val="FFFFFF"/>
                </a:solidFill>
              </a:rPr>
              <a:t>Business optimization, including risk management and compliance.</a:t>
            </a:r>
          </a:p>
          <a:p>
            <a:pPr fontAlgn="base"/>
            <a:r>
              <a:rPr lang="en-US" sz="3200" dirty="0">
                <a:solidFill>
                  <a:srgbClr val="FFFFFF"/>
                </a:solidFill>
              </a:rPr>
              <a:t>Quantum computing’s specific use cases for financial services can be classified into three main categories: targeting and prediction, trading optimization, and risk profiling.</a:t>
            </a:r>
          </a:p>
          <a:p>
            <a:pPr fontAlgn="base"/>
            <a:r>
              <a:rPr lang="en-US" sz="3200" dirty="0">
                <a:solidFill>
                  <a:srgbClr val="FFFFFF"/>
                </a:solidFill>
              </a:rPr>
              <a:t>We explore potential use cases in each of these categories, providing examples that apply to three main industries in financial services: banking, financial markets, and insurance.</a:t>
            </a:r>
          </a:p>
          <a:p>
            <a:endParaRPr lang="en-US" sz="3200" dirty="0">
              <a:solidFill>
                <a:srgbClr val="FFFFFF"/>
              </a:solidFill>
            </a:endParaRPr>
          </a:p>
        </p:txBody>
      </p:sp>
      <p:sp>
        <p:nvSpPr>
          <p:cNvPr id="4" name="AutoShape 2" descr="https://s3.us.cloud-object-storage.appdomain.cloud/ibv-static/static/images/Quantum-Report/Exploring_Quantum_Financial_Figure1.webp">
            <a:extLst>
              <a:ext uri="{FF2B5EF4-FFF2-40B4-BE49-F238E27FC236}">
                <a16:creationId xmlns:a16="http://schemas.microsoft.com/office/drawing/2014/main" id="{06C9567E-19CC-461B-80F0-B666D86040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6064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4" name="Picture 2" descr="white blue and orange medication pill">
            <a:extLst>
              <a:ext uri="{FF2B5EF4-FFF2-40B4-BE49-F238E27FC236}">
                <a16:creationId xmlns:a16="http://schemas.microsoft.com/office/drawing/2014/main" id="{FB0B529C-8209-4D7C-AB72-889F80B230F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4" b="8920"/>
          <a:stretch/>
        </p:blipFill>
        <p:spPr bwMode="auto">
          <a:xfrm>
            <a:off x="-19" y="-6"/>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6AC331-4652-4630-91F2-EF8239E2DA67}"/>
              </a:ext>
            </a:extLst>
          </p:cNvPr>
          <p:cNvSpPr>
            <a:spLocks noGrp="1"/>
          </p:cNvSpPr>
          <p:nvPr>
            <p:ph type="title"/>
          </p:nvPr>
        </p:nvSpPr>
        <p:spPr>
          <a:xfrm>
            <a:off x="6072445" y="3794336"/>
            <a:ext cx="5319433" cy="1922251"/>
          </a:xfrm>
        </p:spPr>
        <p:txBody>
          <a:bodyPr vert="horz" lIns="91440" tIns="45720" rIns="91440" bIns="45720" rtlCol="0" anchor="t">
            <a:noAutofit/>
          </a:bodyPr>
          <a:lstStyle/>
          <a:p>
            <a:r>
              <a:rPr lang="en-US" dirty="0">
                <a:solidFill>
                  <a:schemeClr val="accent2"/>
                </a:solidFill>
              </a:rPr>
              <a:t>Applications on cryptography drugs and ai and ml</a:t>
            </a:r>
          </a:p>
        </p:txBody>
      </p:sp>
      <p:sp>
        <p:nvSpPr>
          <p:cNvPr id="3" name="Content Placeholder 2">
            <a:extLst>
              <a:ext uri="{FF2B5EF4-FFF2-40B4-BE49-F238E27FC236}">
                <a16:creationId xmlns:a16="http://schemas.microsoft.com/office/drawing/2014/main" id="{05AAC2C1-0D5D-4258-A29D-CCFEE16B9515}"/>
              </a:ext>
            </a:extLst>
          </p:cNvPr>
          <p:cNvSpPr>
            <a:spLocks noGrp="1"/>
          </p:cNvSpPr>
          <p:nvPr>
            <p:ph idx="1"/>
          </p:nvPr>
        </p:nvSpPr>
        <p:spPr>
          <a:xfrm>
            <a:off x="6072446" y="2793291"/>
            <a:ext cx="5319431" cy="972180"/>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44. Devanshu Surana</a:t>
            </a:r>
          </a:p>
        </p:txBody>
      </p:sp>
      <p:sp>
        <p:nvSpPr>
          <p:cNvPr id="23573" name="Freeform: Shape 23569">
            <a:extLst>
              <a:ext uri="{FF2B5EF4-FFF2-40B4-BE49-F238E27FC236}">
                <a16:creationId xmlns:a16="http://schemas.microsoft.com/office/drawing/2014/main" id="{B26D9126-4D1A-435C-92FD-2EFD34104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444264" cy="6374535"/>
          </a:xfrm>
          <a:custGeom>
            <a:avLst/>
            <a:gdLst>
              <a:gd name="connsiteX0" fmla="*/ 2098246 w 5444264"/>
              <a:gd name="connsiteY0" fmla="*/ 0 h 6374535"/>
              <a:gd name="connsiteX1" fmla="*/ 5444264 w 5444264"/>
              <a:gd name="connsiteY1" fmla="*/ 3346018 h 6374535"/>
              <a:gd name="connsiteX2" fmla="*/ 3693157 w 5444264"/>
              <a:gd name="connsiteY2" fmla="*/ 6288190 h 6374535"/>
              <a:gd name="connsiteX3" fmla="*/ 3513916 w 5444264"/>
              <a:gd name="connsiteY3" fmla="*/ 6374535 h 6374535"/>
              <a:gd name="connsiteX4" fmla="*/ 674773 w 5444264"/>
              <a:gd name="connsiteY4" fmla="*/ 6374535 h 6374535"/>
              <a:gd name="connsiteX5" fmla="*/ 432743 w 5444264"/>
              <a:gd name="connsiteY5" fmla="*/ 6248727 h 6374535"/>
              <a:gd name="connsiteX6" fmla="*/ 194223 w 5444264"/>
              <a:gd name="connsiteY6" fmla="*/ 6097845 h 6374535"/>
              <a:gd name="connsiteX7" fmla="*/ 0 w 5444264"/>
              <a:gd name="connsiteY7" fmla="*/ 5950784 h 6374535"/>
              <a:gd name="connsiteX8" fmla="*/ 0 w 5444264"/>
              <a:gd name="connsiteY8" fmla="*/ 741253 h 6374535"/>
              <a:gd name="connsiteX9" fmla="*/ 194222 w 5444264"/>
              <a:gd name="connsiteY9" fmla="*/ 594191 h 6374535"/>
              <a:gd name="connsiteX10" fmla="*/ 2098246 w 5444264"/>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4264" h="6374535">
                <a:moveTo>
                  <a:pt x="2098246" y="0"/>
                </a:moveTo>
                <a:cubicBezTo>
                  <a:pt x="3946201" y="0"/>
                  <a:pt x="5444264" y="1498063"/>
                  <a:pt x="5444264" y="3346018"/>
                </a:cubicBezTo>
                <a:cubicBezTo>
                  <a:pt x="5444264" y="4616487"/>
                  <a:pt x="4736195" y="5721578"/>
                  <a:pt x="3693157" y="6288190"/>
                </a:cubicBezTo>
                <a:lnTo>
                  <a:pt x="3513916" y="6374535"/>
                </a:lnTo>
                <a:lnTo>
                  <a:pt x="674773" y="6374535"/>
                </a:lnTo>
                <a:lnTo>
                  <a:pt x="432743" y="6248727"/>
                </a:lnTo>
                <a:cubicBezTo>
                  <a:pt x="351001" y="6201724"/>
                  <a:pt x="271431" y="6151368"/>
                  <a:pt x="194223" y="6097845"/>
                </a:cubicBezTo>
                <a:lnTo>
                  <a:pt x="0" y="5950784"/>
                </a:lnTo>
                <a:lnTo>
                  <a:pt x="0" y="741253"/>
                </a:lnTo>
                <a:lnTo>
                  <a:pt x="194222" y="594191"/>
                </a:lnTo>
                <a:cubicBezTo>
                  <a:pt x="734681" y="219535"/>
                  <a:pt x="1390826" y="0"/>
                  <a:pt x="209824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562" name="Picture 10" descr="green and black stripe textile">
            <a:extLst>
              <a:ext uri="{FF2B5EF4-FFF2-40B4-BE49-F238E27FC236}">
                <a16:creationId xmlns:a16="http://schemas.microsoft.com/office/drawing/2014/main" id="{883AFCB7-6615-4FFD-832C-A8A4AFC81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25" r="21124" b="1"/>
          <a:stretch/>
        </p:blipFill>
        <p:spPr bwMode="auto">
          <a:xfrm>
            <a:off x="20" y="647373"/>
            <a:ext cx="5280336" cy="6210629"/>
          </a:xfrm>
          <a:custGeom>
            <a:avLst/>
            <a:gdLst/>
            <a:ahLst/>
            <a:cxnLst/>
            <a:rect l="l" t="t" r="r" b="b"/>
            <a:pathLst>
              <a:path w="5280356" h="6210629">
                <a:moveTo>
                  <a:pt x="2098244" y="0"/>
                </a:moveTo>
                <a:cubicBezTo>
                  <a:pt x="3855676" y="0"/>
                  <a:pt x="5280356" y="1424680"/>
                  <a:pt x="5280356" y="3182112"/>
                </a:cubicBezTo>
                <a:cubicBezTo>
                  <a:pt x="5280356" y="4500186"/>
                  <a:pt x="4478974" y="5631087"/>
                  <a:pt x="3336866" y="6114158"/>
                </a:cubicBezTo>
                <a:lnTo>
                  <a:pt x="3073287" y="6210629"/>
                </a:lnTo>
                <a:lnTo>
                  <a:pt x="1128432" y="6210629"/>
                </a:lnTo>
                <a:lnTo>
                  <a:pt x="1004127" y="6171135"/>
                </a:lnTo>
                <a:cubicBezTo>
                  <a:pt x="662964" y="6046219"/>
                  <a:pt x="349154" y="5864559"/>
                  <a:pt x="74125" y="5637585"/>
                </a:cubicBezTo>
                <a:lnTo>
                  <a:pt x="0" y="5570216"/>
                </a:lnTo>
                <a:lnTo>
                  <a:pt x="0" y="794009"/>
                </a:lnTo>
                <a:lnTo>
                  <a:pt x="74125" y="726640"/>
                </a:lnTo>
                <a:cubicBezTo>
                  <a:pt x="624182" y="272693"/>
                  <a:pt x="1329368" y="0"/>
                  <a:pt x="2098244" y="0"/>
                </a:cubicBezTo>
                <a:close/>
              </a:path>
            </a:pathLst>
          </a:custGeom>
          <a:noFill/>
          <a:extLst>
            <a:ext uri="{909E8E84-426E-40DD-AFC4-6F175D3DCCD1}">
              <a14:hiddenFill xmlns:a14="http://schemas.microsoft.com/office/drawing/2010/main">
                <a:solidFill>
                  <a:srgbClr val="FFFFFF"/>
                </a:solidFill>
              </a14:hiddenFill>
            </a:ext>
          </a:extLst>
        </p:spPr>
      </p:pic>
      <p:sp>
        <p:nvSpPr>
          <p:cNvPr id="23572" name="Freeform: Shape 23571">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1832"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558" name="Picture 6" descr="grey Bluetooth earpiece with case">
            <a:extLst>
              <a:ext uri="{FF2B5EF4-FFF2-40B4-BE49-F238E27FC236}">
                <a16:creationId xmlns:a16="http://schemas.microsoft.com/office/drawing/2014/main" id="{FA6DF285-950A-4447-9CD3-38694F54EB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25" r="3" b="25585"/>
          <a:stretch/>
        </p:blipFill>
        <p:spPr bwMode="auto">
          <a:xfrm>
            <a:off x="5506424" y="8"/>
            <a:ext cx="4151376"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53856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83" name="Rectangle 2458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green and black stripe textile">
            <a:extLst>
              <a:ext uri="{FF2B5EF4-FFF2-40B4-BE49-F238E27FC236}">
                <a16:creationId xmlns:a16="http://schemas.microsoft.com/office/drawing/2014/main" id="{D84FC684-2F1E-469E-B923-EF5D3BFD2500}"/>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5332" b="1039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FFFAA1-ED1E-4857-8A25-0862559504D9}"/>
              </a:ext>
            </a:extLst>
          </p:cNvPr>
          <p:cNvSpPr>
            <a:spLocks noGrp="1"/>
          </p:cNvSpPr>
          <p:nvPr>
            <p:ph type="title"/>
          </p:nvPr>
        </p:nvSpPr>
        <p:spPr>
          <a:xfrm>
            <a:off x="838200" y="365125"/>
            <a:ext cx="10515600" cy="1325563"/>
          </a:xfrm>
        </p:spPr>
        <p:txBody>
          <a:bodyPr>
            <a:normAutofit/>
          </a:bodyPr>
          <a:lstStyle/>
          <a:p>
            <a:pPr algn="ctr"/>
            <a:r>
              <a:rPr lang="en-US" dirty="0">
                <a:solidFill>
                  <a:srgbClr val="FFFFFF"/>
                </a:solidFill>
                <a:latin typeface="AC Big Serif One" pitchFamily="50" charset="0"/>
              </a:rPr>
              <a:t>Cryptography</a:t>
            </a:r>
          </a:p>
        </p:txBody>
      </p:sp>
      <p:sp>
        <p:nvSpPr>
          <p:cNvPr id="3" name="Content Placeholder 2">
            <a:extLst>
              <a:ext uri="{FF2B5EF4-FFF2-40B4-BE49-F238E27FC236}">
                <a16:creationId xmlns:a16="http://schemas.microsoft.com/office/drawing/2014/main" id="{3F4340C1-F15C-4DBB-8D9A-55F0D2C191F2}"/>
              </a:ext>
            </a:extLst>
          </p:cNvPr>
          <p:cNvSpPr>
            <a:spLocks noGrp="1"/>
          </p:cNvSpPr>
          <p:nvPr>
            <p:ph idx="1"/>
          </p:nvPr>
        </p:nvSpPr>
        <p:spPr>
          <a:xfrm>
            <a:off x="838200" y="1825625"/>
            <a:ext cx="10515600" cy="4351338"/>
          </a:xfrm>
        </p:spPr>
        <p:txBody>
          <a:bodyPr>
            <a:normAutofit/>
          </a:bodyPr>
          <a:lstStyle/>
          <a:p>
            <a:pPr marL="0" indent="0" algn="ctr">
              <a:buNone/>
            </a:pPr>
            <a:r>
              <a:rPr lang="en-US" dirty="0">
                <a:solidFill>
                  <a:srgbClr val="FFFFFF"/>
                </a:solidFill>
                <a:latin typeface="Lekton" panose="02000000000000000000" pitchFamily="2" charset="0"/>
              </a:rPr>
              <a:t>Cryptography is the process of encrypting data, or converting plain text into scrambled text so that only someone who has the right “key” can read it. Quantum cryptography, by extension, simply uses the principles of quantum mechanics to encrypt data and transmit it in a way that cannot be hacked.</a:t>
            </a:r>
          </a:p>
        </p:txBody>
      </p:sp>
    </p:spTree>
    <p:extLst>
      <p:ext uri="{BB962C8B-B14F-4D97-AF65-F5344CB8AC3E}">
        <p14:creationId xmlns:p14="http://schemas.microsoft.com/office/powerpoint/2010/main" val="406364204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7" name="Rectangle 2560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descr="lines of HTML codes">
            <a:extLst>
              <a:ext uri="{FF2B5EF4-FFF2-40B4-BE49-F238E27FC236}">
                <a16:creationId xmlns:a16="http://schemas.microsoft.com/office/drawing/2014/main" id="{4E3C66FB-CFE0-4E37-B8D3-10A3A1019030}"/>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953" b="1177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EAB6F17-2347-4829-9E21-5B1CEC05E680}"/>
              </a:ext>
            </a:extLst>
          </p:cNvPr>
          <p:cNvSpPr>
            <a:spLocks noGrp="1"/>
          </p:cNvSpPr>
          <p:nvPr>
            <p:ph idx="1"/>
          </p:nvPr>
        </p:nvSpPr>
        <p:spPr>
          <a:xfrm>
            <a:off x="838200" y="1825625"/>
            <a:ext cx="10515600" cy="4351338"/>
          </a:xfrm>
        </p:spPr>
        <p:txBody>
          <a:bodyPr>
            <a:normAutofit/>
          </a:bodyPr>
          <a:lstStyle/>
          <a:p>
            <a:pPr marL="0" indent="0" algn="ctr">
              <a:buNone/>
            </a:pPr>
            <a:r>
              <a:rPr lang="en-US" sz="3200" dirty="0">
                <a:solidFill>
                  <a:schemeClr val="accent4"/>
                </a:solidFill>
                <a:latin typeface="Lekton" panose="02000000000000000000" pitchFamily="2" charset="0"/>
              </a:rPr>
              <a:t>Quantum cryptography uses a series of photons (light particles) to transmit data from one location to another over a fiber optic cable. By comparing measurements of the properties of a fraction of these photons, the two endpoints can determine what the key is and if it is safe to use.</a:t>
            </a:r>
          </a:p>
        </p:txBody>
      </p:sp>
    </p:spTree>
    <p:extLst>
      <p:ext uri="{BB962C8B-B14F-4D97-AF65-F5344CB8AC3E}">
        <p14:creationId xmlns:p14="http://schemas.microsoft.com/office/powerpoint/2010/main" val="122065753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31" name="Rectangle 2663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black and white robot toy on red wooden table">
            <a:extLst>
              <a:ext uri="{FF2B5EF4-FFF2-40B4-BE49-F238E27FC236}">
                <a16:creationId xmlns:a16="http://schemas.microsoft.com/office/drawing/2014/main" id="{C37263B3-2376-48B1-85E1-6119826C878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3397" b="3160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AA8229-E2BA-4029-A68C-C5CC69F66274}"/>
              </a:ext>
            </a:extLst>
          </p:cNvPr>
          <p:cNvSpPr>
            <a:spLocks noGrp="1"/>
          </p:cNvSpPr>
          <p:nvPr>
            <p:ph type="title"/>
          </p:nvPr>
        </p:nvSpPr>
        <p:spPr>
          <a:xfrm>
            <a:off x="240145" y="1065862"/>
            <a:ext cx="3911220" cy="4726276"/>
          </a:xfrm>
        </p:spPr>
        <p:txBody>
          <a:bodyPr>
            <a:normAutofit/>
          </a:bodyPr>
          <a:lstStyle/>
          <a:p>
            <a:pPr algn="r"/>
            <a:r>
              <a:rPr lang="en-US" dirty="0">
                <a:solidFill>
                  <a:schemeClr val="accent2"/>
                </a:solidFill>
              </a:rPr>
              <a:t>Application in AI</a:t>
            </a:r>
          </a:p>
        </p:txBody>
      </p:sp>
      <p:cxnSp>
        <p:nvCxnSpPr>
          <p:cNvPr id="26633" name="Straight Connector 2663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13508B-8BE4-4965-B002-A235DB036CF8}"/>
              </a:ext>
            </a:extLst>
          </p:cNvPr>
          <p:cNvSpPr>
            <a:spLocks noGrp="1"/>
          </p:cNvSpPr>
          <p:nvPr>
            <p:ph idx="1"/>
          </p:nvPr>
        </p:nvSpPr>
        <p:spPr>
          <a:xfrm>
            <a:off x="5155379" y="1065862"/>
            <a:ext cx="5744685" cy="4726276"/>
          </a:xfrm>
        </p:spPr>
        <p:txBody>
          <a:bodyPr anchor="ctr">
            <a:normAutofit/>
          </a:bodyPr>
          <a:lstStyle/>
          <a:p>
            <a:pPr marL="0" indent="0">
              <a:buNone/>
            </a:pPr>
            <a:r>
              <a:rPr lang="en-US" sz="3200">
                <a:solidFill>
                  <a:srgbClr val="FFFFFF"/>
                </a:solidFill>
              </a:rPr>
              <a:t>Quantum computing can be used for the rapid training of machine learning models and to create optimized algorithms. An optimized and stable AI provided by quantum computing can complete years of analysis in a short time and lead to advances in technology.</a:t>
            </a:r>
            <a:endParaRPr lang="en-US" sz="3200" dirty="0">
              <a:solidFill>
                <a:srgbClr val="FFFFFF"/>
              </a:solidFill>
            </a:endParaRPr>
          </a:p>
        </p:txBody>
      </p:sp>
    </p:spTree>
    <p:extLst>
      <p:ext uri="{BB962C8B-B14F-4D97-AF65-F5344CB8AC3E}">
        <p14:creationId xmlns:p14="http://schemas.microsoft.com/office/powerpoint/2010/main" val="3118968059"/>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717" name="Rectangle 2871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8676" name="Picture 4" descr="India's 1st quantum computing tech park to come at Vibrant Gujarat">
            <a:extLst>
              <a:ext uri="{FF2B5EF4-FFF2-40B4-BE49-F238E27FC236}">
                <a16:creationId xmlns:a16="http://schemas.microsoft.com/office/drawing/2014/main" id="{C9D5F71C-D81F-4957-B19B-8FA5D85F9E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10" r="17467"/>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28719" name="Freeform: Shape 28718">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8721" name="Freeform: Shape 28720">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8723" name="Freeform: Shape 2872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98DAC01D-8479-45EA-9CC9-60DA5BA79D5E}"/>
              </a:ext>
            </a:extLst>
          </p:cNvPr>
          <p:cNvSpPr>
            <a:spLocks noGrp="1"/>
          </p:cNvSpPr>
          <p:nvPr>
            <p:ph idx="1"/>
          </p:nvPr>
        </p:nvSpPr>
        <p:spPr>
          <a:xfrm>
            <a:off x="7841191" y="1551708"/>
            <a:ext cx="4211782" cy="4268246"/>
          </a:xfrm>
        </p:spPr>
        <p:txBody>
          <a:bodyPr>
            <a:normAutofit/>
          </a:bodyPr>
          <a:lstStyle/>
          <a:p>
            <a:pPr marL="0" indent="0">
              <a:buNone/>
            </a:pPr>
            <a:r>
              <a:rPr lang="en-US" sz="2400" dirty="0"/>
              <a:t>Quantum computing opens the door potentially solving very large and complex computational problems that are basically impossible to solve on traditional computers. This includes things like using brute-force methods to guess the passcode used to encrypt a piece of data using a 256-bit algorithm.</a:t>
            </a:r>
          </a:p>
        </p:txBody>
      </p:sp>
    </p:spTree>
    <p:extLst>
      <p:ext uri="{BB962C8B-B14F-4D97-AF65-F5344CB8AC3E}">
        <p14:creationId xmlns:p14="http://schemas.microsoft.com/office/powerpoint/2010/main" val="842278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5" name="Rectangle 2765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7650" name="Picture 2" descr="closeup photo of white robot arm">
            <a:extLst>
              <a:ext uri="{FF2B5EF4-FFF2-40B4-BE49-F238E27FC236}">
                <a16:creationId xmlns:a16="http://schemas.microsoft.com/office/drawing/2014/main" id="{3BC9D727-0EBA-47CD-AD37-806DB1F71A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43" r="1" b="1"/>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27657" name="Freeform: Shape 2765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7659" name="Freeform: Shape 2765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7661" name="Freeform: Shape 2766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7D207C0-25BA-4B5D-936F-B1F8C865ADCF}"/>
              </a:ext>
            </a:extLst>
          </p:cNvPr>
          <p:cNvSpPr>
            <a:spLocks noGrp="1"/>
          </p:cNvSpPr>
          <p:nvPr>
            <p:ph type="title"/>
          </p:nvPr>
        </p:nvSpPr>
        <p:spPr>
          <a:xfrm>
            <a:off x="8292386" y="722325"/>
            <a:ext cx="3633746" cy="1588422"/>
          </a:xfrm>
        </p:spPr>
        <p:txBody>
          <a:bodyPr anchor="b">
            <a:noAutofit/>
          </a:bodyPr>
          <a:lstStyle/>
          <a:p>
            <a:r>
              <a:rPr lang="en-IN" sz="4000" dirty="0">
                <a:solidFill>
                  <a:schemeClr val="accent2"/>
                </a:solidFill>
              </a:rPr>
              <a:t>Application in Machine Learning</a:t>
            </a:r>
            <a:endParaRPr lang="en-US" sz="4000" dirty="0">
              <a:solidFill>
                <a:schemeClr val="accent2"/>
              </a:solidFill>
            </a:endParaRPr>
          </a:p>
        </p:txBody>
      </p:sp>
      <p:sp>
        <p:nvSpPr>
          <p:cNvPr id="3" name="Content Placeholder 2">
            <a:extLst>
              <a:ext uri="{FF2B5EF4-FFF2-40B4-BE49-F238E27FC236}">
                <a16:creationId xmlns:a16="http://schemas.microsoft.com/office/drawing/2014/main" id="{8CB70BB6-3036-462A-8451-FF6295CC2477}"/>
              </a:ext>
            </a:extLst>
          </p:cNvPr>
          <p:cNvSpPr>
            <a:spLocks noGrp="1"/>
          </p:cNvSpPr>
          <p:nvPr>
            <p:ph idx="1"/>
          </p:nvPr>
        </p:nvSpPr>
        <p:spPr>
          <a:xfrm>
            <a:off x="8046719" y="2722729"/>
            <a:ext cx="3633747" cy="2700062"/>
          </a:xfrm>
        </p:spPr>
        <p:txBody>
          <a:bodyPr>
            <a:normAutofit lnSpcReduction="10000"/>
          </a:bodyPr>
          <a:lstStyle/>
          <a:p>
            <a:r>
              <a:rPr lang="en-US" sz="2400" dirty="0"/>
              <a:t>If quantum computers have speedups in linear algebra subroutines, it can speed up machine learning.</a:t>
            </a:r>
            <a:endParaRPr lang="en-IN" sz="2400" dirty="0"/>
          </a:p>
          <a:p>
            <a:r>
              <a:rPr lang="en-US" sz="2400" dirty="0"/>
              <a:t>Quantum parallelism can help train models more faster</a:t>
            </a:r>
          </a:p>
        </p:txBody>
      </p:sp>
    </p:spTree>
    <p:extLst>
      <p:ext uri="{BB962C8B-B14F-4D97-AF65-F5344CB8AC3E}">
        <p14:creationId xmlns:p14="http://schemas.microsoft.com/office/powerpoint/2010/main" val="361473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EFBDD-E1C9-41F8-994E-F8112199D0ED}"/>
              </a:ext>
            </a:extLst>
          </p:cNvPr>
          <p:cNvSpPr>
            <a:spLocks noGrp="1"/>
          </p:cNvSpPr>
          <p:nvPr>
            <p:ph type="title"/>
          </p:nvPr>
        </p:nvSpPr>
        <p:spPr>
          <a:xfrm>
            <a:off x="838201" y="365125"/>
            <a:ext cx="5251316" cy="2202229"/>
          </a:xfrm>
        </p:spPr>
        <p:txBody>
          <a:bodyPr>
            <a:normAutofit fontScale="90000"/>
          </a:bodyPr>
          <a:lstStyle/>
          <a:p>
            <a:r>
              <a:rPr lang="en-IN" sz="5400" dirty="0"/>
              <a:t>Birth of Quantum Computing</a:t>
            </a:r>
            <a:endParaRPr lang="en-US" sz="5400" dirty="0"/>
          </a:p>
        </p:txBody>
      </p:sp>
      <p:sp>
        <p:nvSpPr>
          <p:cNvPr id="3" name="Content Placeholder 2">
            <a:extLst>
              <a:ext uri="{FF2B5EF4-FFF2-40B4-BE49-F238E27FC236}">
                <a16:creationId xmlns:a16="http://schemas.microsoft.com/office/drawing/2014/main" id="{5B43674E-81F8-48F2-BFA2-3CCB46133BBA}"/>
              </a:ext>
            </a:extLst>
          </p:cNvPr>
          <p:cNvSpPr>
            <a:spLocks noGrp="1"/>
          </p:cNvSpPr>
          <p:nvPr>
            <p:ph idx="1"/>
          </p:nvPr>
        </p:nvSpPr>
        <p:spPr>
          <a:xfrm>
            <a:off x="838201" y="2852043"/>
            <a:ext cx="4619621" cy="3843666"/>
          </a:xfrm>
        </p:spPr>
        <p:txBody>
          <a:bodyPr>
            <a:normAutofit fontScale="92500"/>
          </a:bodyPr>
          <a:lstStyle/>
          <a:p>
            <a:pPr marL="0" indent="0">
              <a:buNone/>
            </a:pPr>
            <a:r>
              <a:rPr lang="en-US" dirty="0"/>
              <a:t>Quantum computing began in 1980 when physicist Paul Benioff proposed a quantum mechanical model of the Turing machine. Richard Feynman and Yuri </a:t>
            </a:r>
            <a:r>
              <a:rPr lang="en-US" dirty="0" err="1"/>
              <a:t>Manin</a:t>
            </a:r>
            <a:r>
              <a:rPr lang="en-US" dirty="0"/>
              <a:t> later suggested that a quantum computer had the potential to simulate things a classical computer could not feasibly do.</a:t>
            </a:r>
          </a:p>
        </p:txBody>
      </p:sp>
      <p:pic>
        <p:nvPicPr>
          <p:cNvPr id="4" name="Picture 3">
            <a:extLst>
              <a:ext uri="{FF2B5EF4-FFF2-40B4-BE49-F238E27FC236}">
                <a16:creationId xmlns:a16="http://schemas.microsoft.com/office/drawing/2014/main" id="{7216CC6A-DE37-4EBC-85C2-EC05E6A7E2F7}"/>
              </a:ext>
            </a:extLst>
          </p:cNvPr>
          <p:cNvPicPr>
            <a:picLocks noChangeAspect="1"/>
          </p:cNvPicPr>
          <p:nvPr/>
        </p:nvPicPr>
        <p:blipFill rotWithShape="1">
          <a:blip r:embed="rId2">
            <a:extLst>
              <a:ext uri="{28A0092B-C50C-407E-A947-70E740481C1C}">
                <a14:useLocalDpi xmlns:a14="http://schemas.microsoft.com/office/drawing/2010/main" val="0"/>
              </a:ext>
            </a:extLst>
          </a:blip>
          <a:srcRect t="326" b="507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527653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5" name="Rectangle 2970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6BB304-F0EE-4459-9694-FC01E4CCE38D}"/>
              </a:ext>
            </a:extLst>
          </p:cNvPr>
          <p:cNvSpPr>
            <a:spLocks noGrp="1"/>
          </p:cNvSpPr>
          <p:nvPr>
            <p:ph idx="1"/>
          </p:nvPr>
        </p:nvSpPr>
        <p:spPr>
          <a:xfrm>
            <a:off x="461817" y="665018"/>
            <a:ext cx="5468577" cy="5364163"/>
          </a:xfrm>
        </p:spPr>
        <p:txBody>
          <a:bodyPr>
            <a:noAutofit/>
          </a:bodyPr>
          <a:lstStyle/>
          <a:p>
            <a:pPr marL="0" indent="0">
              <a:buNone/>
            </a:pPr>
            <a:r>
              <a:rPr lang="en-US" dirty="0"/>
              <a:t>Here are a few examples of where quantum machine learning will have an effect:</a:t>
            </a:r>
          </a:p>
          <a:p>
            <a:r>
              <a:rPr lang="en-US" dirty="0"/>
              <a:t>Understanding nanoparticles</a:t>
            </a:r>
          </a:p>
          <a:p>
            <a:r>
              <a:rPr lang="en-US" dirty="0"/>
              <a:t>Making novel materials using molecular and atomic mapping</a:t>
            </a:r>
          </a:p>
          <a:p>
            <a:r>
              <a:rPr lang="en-US" dirty="0"/>
              <a:t>Molecular modeling for drug discovery and medical research</a:t>
            </a:r>
          </a:p>
          <a:p>
            <a:r>
              <a:rPr lang="en-US" dirty="0"/>
              <a:t>Knowing the human body’s deeper structure</a:t>
            </a:r>
          </a:p>
          <a:p>
            <a:r>
              <a:rPr lang="en-US" dirty="0"/>
              <a:t>Pattern recognition and classification have been improved.</a:t>
            </a:r>
          </a:p>
          <a:p>
            <a:r>
              <a:rPr lang="en-US" dirty="0"/>
              <a:t> Advancing space exploration</a:t>
            </a:r>
          </a:p>
        </p:txBody>
      </p:sp>
      <p:sp>
        <p:nvSpPr>
          <p:cNvPr id="29707" name="Oval 2970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9700" name="Picture 4" descr="white plastic wire puzzle with black background">
            <a:extLst>
              <a:ext uri="{FF2B5EF4-FFF2-40B4-BE49-F238E27FC236}">
                <a16:creationId xmlns:a16="http://schemas.microsoft.com/office/drawing/2014/main" id="{AAAA1FB6-3071-4779-A9B6-76DC84DDB2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41" r="-3" b="128"/>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29712" name="Arc 2970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9698" name="Picture 2" descr="astronaut in spacesuit floating in space">
            <a:extLst>
              <a:ext uri="{FF2B5EF4-FFF2-40B4-BE49-F238E27FC236}">
                <a16:creationId xmlns:a16="http://schemas.microsoft.com/office/drawing/2014/main" id="{82D36459-5126-4EFB-9352-E76A53BBAC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32" r="-3"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222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1" name="Rectangle 3073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6" name="Picture 6" descr="https://images.unsplash.com/photo-1631980839413-ca0cfaec582d?ixlib=rb-1.2.1&amp;ixid=MnwxMjA3fDB8MHxzZWFyY2h8MzV8fG1lZHN8ZW58MHx8MHx8&amp;w=1000&amp;q=80">
            <a:extLst>
              <a:ext uri="{FF2B5EF4-FFF2-40B4-BE49-F238E27FC236}">
                <a16:creationId xmlns:a16="http://schemas.microsoft.com/office/drawing/2014/main" id="{ECE80233-EEE8-4635-A185-5531804F75E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8504" b="722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0C317B-75E3-40AA-9879-936E2E3C53AC}"/>
              </a:ext>
            </a:extLst>
          </p:cNvPr>
          <p:cNvSpPr>
            <a:spLocks noGrp="1"/>
          </p:cNvSpPr>
          <p:nvPr>
            <p:ph type="title"/>
          </p:nvPr>
        </p:nvSpPr>
        <p:spPr>
          <a:xfrm>
            <a:off x="378424" y="1065862"/>
            <a:ext cx="4023945" cy="4726276"/>
          </a:xfrm>
        </p:spPr>
        <p:txBody>
          <a:bodyPr>
            <a:normAutofit/>
          </a:bodyPr>
          <a:lstStyle/>
          <a:p>
            <a:pPr algn="r"/>
            <a:r>
              <a:rPr lang="en-US" sz="4000" dirty="0">
                <a:solidFill>
                  <a:schemeClr val="accent2"/>
                </a:solidFill>
              </a:rPr>
              <a:t>Drug Design and Development</a:t>
            </a:r>
          </a:p>
        </p:txBody>
      </p:sp>
      <p:cxnSp>
        <p:nvCxnSpPr>
          <p:cNvPr id="30733" name="Straight Connector 3073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C0FC75-11E0-49D3-BDBD-27BE9890C97E}"/>
              </a:ext>
            </a:extLst>
          </p:cNvPr>
          <p:cNvSpPr>
            <a:spLocks noGrp="1"/>
          </p:cNvSpPr>
          <p:nvPr>
            <p:ph idx="1"/>
          </p:nvPr>
        </p:nvSpPr>
        <p:spPr>
          <a:xfrm>
            <a:off x="5155378" y="881134"/>
            <a:ext cx="6547085" cy="5399593"/>
          </a:xfrm>
        </p:spPr>
        <p:txBody>
          <a:bodyPr anchor="ctr">
            <a:normAutofit/>
          </a:bodyPr>
          <a:lstStyle/>
          <a:p>
            <a:r>
              <a:rPr lang="en-US" sz="2400" dirty="0">
                <a:solidFill>
                  <a:srgbClr val="FFFFFF"/>
                </a:solidFill>
              </a:rPr>
              <a:t>In the healthcare industry, quantum computing could enable a range of disruptive use cases for providers and health plans by accelerating diagnoses, personalizing medicine, and optimizing pricing. Quantum-enhanced machine learning algorithms are particularly relevant to the sector.</a:t>
            </a:r>
          </a:p>
          <a:p>
            <a:r>
              <a:rPr lang="en-US" sz="2400" dirty="0">
                <a:solidFill>
                  <a:srgbClr val="FFFFFF"/>
                </a:solidFill>
              </a:rPr>
              <a:t>Pharma is a natural contender for quantum computing because it concentrates on molecule formations. The molecules (including those that may be utilized to make medicines) are quantum systems or systems based on quantum physics.</a:t>
            </a:r>
          </a:p>
          <a:p>
            <a:r>
              <a:rPr lang="en-US" sz="2400" dirty="0">
                <a:solidFill>
                  <a:srgbClr val="FFFFFF"/>
                </a:solidFill>
              </a:rPr>
              <a:t>Quantum Computing is predicted to be more successful than traditional computers at predicting and simulating the structure, characteristics, and behavior (or reactivity) of these molecules.  </a:t>
            </a:r>
          </a:p>
        </p:txBody>
      </p:sp>
    </p:spTree>
    <p:extLst>
      <p:ext uri="{BB962C8B-B14F-4D97-AF65-F5344CB8AC3E}">
        <p14:creationId xmlns:p14="http://schemas.microsoft.com/office/powerpoint/2010/main" val="3450434491"/>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51" name="Rectangle 3175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2" descr="text">
            <a:extLst>
              <a:ext uri="{FF2B5EF4-FFF2-40B4-BE49-F238E27FC236}">
                <a16:creationId xmlns:a16="http://schemas.microsoft.com/office/drawing/2014/main" id="{EC89098D-CA51-453E-A237-3CCC17362900}"/>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080B7A-59BE-49CA-9D82-984641C6C342}"/>
              </a:ext>
            </a:extLst>
          </p:cNvPr>
          <p:cNvSpPr>
            <a:spLocks noGrp="1"/>
          </p:cNvSpPr>
          <p:nvPr>
            <p:ph type="title"/>
          </p:nvPr>
        </p:nvSpPr>
        <p:spPr>
          <a:xfrm>
            <a:off x="325318" y="712177"/>
            <a:ext cx="4328051" cy="5079961"/>
          </a:xfrm>
        </p:spPr>
        <p:txBody>
          <a:bodyPr>
            <a:normAutofit/>
          </a:bodyPr>
          <a:lstStyle/>
          <a:p>
            <a:pPr algn="r"/>
            <a:r>
              <a:rPr lang="en-IN" sz="6000" dirty="0">
                <a:solidFill>
                  <a:schemeClr val="accent2"/>
                </a:solidFill>
              </a:rPr>
              <a:t>Group Members</a:t>
            </a:r>
            <a:endParaRPr lang="en-US" sz="6000" dirty="0">
              <a:solidFill>
                <a:schemeClr val="accent2"/>
              </a:solidFill>
            </a:endParaRPr>
          </a:p>
        </p:txBody>
      </p:sp>
      <p:cxnSp>
        <p:nvCxnSpPr>
          <p:cNvPr id="31753" name="Straight Connector 3175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8D9D4D-895C-46C3-8690-678113CA0CD1}"/>
              </a:ext>
            </a:extLst>
          </p:cNvPr>
          <p:cNvSpPr>
            <a:spLocks noGrp="1"/>
          </p:cNvSpPr>
          <p:nvPr>
            <p:ph idx="1"/>
          </p:nvPr>
        </p:nvSpPr>
        <p:spPr>
          <a:xfrm>
            <a:off x="5155379" y="1065862"/>
            <a:ext cx="5744685" cy="4726276"/>
          </a:xfrm>
        </p:spPr>
        <p:txBody>
          <a:bodyPr anchor="ctr">
            <a:normAutofit/>
          </a:bodyPr>
          <a:lstStyle/>
          <a:p>
            <a:pPr marL="0" indent="0">
              <a:buNone/>
            </a:pPr>
            <a:r>
              <a:rPr lang="en-IN" sz="3600" dirty="0">
                <a:solidFill>
                  <a:srgbClr val="FFFFFF"/>
                </a:solidFill>
              </a:rPr>
              <a:t>44. </a:t>
            </a:r>
            <a:r>
              <a:rPr lang="en-IN" sz="3600" dirty="0" err="1">
                <a:solidFill>
                  <a:srgbClr val="FFFFFF"/>
                </a:solidFill>
              </a:rPr>
              <a:t>Devanshu</a:t>
            </a:r>
            <a:r>
              <a:rPr lang="en-IN" sz="3600" dirty="0">
                <a:solidFill>
                  <a:srgbClr val="FFFFFF"/>
                </a:solidFill>
              </a:rPr>
              <a:t> Surana</a:t>
            </a:r>
          </a:p>
          <a:p>
            <a:pPr marL="0" indent="0">
              <a:buNone/>
            </a:pPr>
            <a:r>
              <a:rPr lang="en-IN" sz="3600" dirty="0">
                <a:solidFill>
                  <a:srgbClr val="FFFFFF"/>
                </a:solidFill>
              </a:rPr>
              <a:t>49. </a:t>
            </a:r>
            <a:r>
              <a:rPr lang="en-IN" sz="3600" dirty="0" err="1">
                <a:solidFill>
                  <a:srgbClr val="FFFFFF"/>
                </a:solidFill>
              </a:rPr>
              <a:t>Varad</a:t>
            </a:r>
            <a:r>
              <a:rPr lang="en-IN" sz="3600" dirty="0">
                <a:solidFill>
                  <a:srgbClr val="FFFFFF"/>
                </a:solidFill>
              </a:rPr>
              <a:t> Talegaonkar</a:t>
            </a:r>
          </a:p>
          <a:p>
            <a:pPr marL="0" indent="0">
              <a:buNone/>
            </a:pPr>
            <a:r>
              <a:rPr lang="en-IN" sz="3600" dirty="0">
                <a:solidFill>
                  <a:srgbClr val="FFFFFF"/>
                </a:solidFill>
              </a:rPr>
              <a:t>50. Atharva </a:t>
            </a:r>
            <a:r>
              <a:rPr lang="en-IN" sz="3600" dirty="0" err="1">
                <a:solidFill>
                  <a:srgbClr val="FFFFFF"/>
                </a:solidFill>
              </a:rPr>
              <a:t>Tanawade</a:t>
            </a:r>
            <a:endParaRPr lang="en-IN" sz="3600" dirty="0">
              <a:solidFill>
                <a:srgbClr val="FFFFFF"/>
              </a:solidFill>
            </a:endParaRPr>
          </a:p>
          <a:p>
            <a:pPr marL="0" indent="0">
              <a:buNone/>
            </a:pPr>
            <a:r>
              <a:rPr lang="en-IN" sz="3600" dirty="0">
                <a:solidFill>
                  <a:srgbClr val="FFFFFF"/>
                </a:solidFill>
              </a:rPr>
              <a:t>54. Krishnaraj Thadesar</a:t>
            </a:r>
          </a:p>
          <a:p>
            <a:pPr marL="0" indent="0">
              <a:buNone/>
            </a:pPr>
            <a:r>
              <a:rPr lang="en-IN" sz="3600" dirty="0">
                <a:solidFill>
                  <a:srgbClr val="FFFFFF"/>
                </a:solidFill>
              </a:rPr>
              <a:t>76. </a:t>
            </a:r>
            <a:r>
              <a:rPr lang="en-IN" sz="3600" dirty="0" err="1">
                <a:solidFill>
                  <a:srgbClr val="FFFFFF"/>
                </a:solidFill>
              </a:rPr>
              <a:t>Parth</a:t>
            </a:r>
            <a:r>
              <a:rPr lang="en-IN" sz="3600" dirty="0">
                <a:solidFill>
                  <a:srgbClr val="FFFFFF"/>
                </a:solidFill>
              </a:rPr>
              <a:t> </a:t>
            </a:r>
            <a:r>
              <a:rPr lang="en-IN" sz="3600" dirty="0" err="1">
                <a:solidFill>
                  <a:srgbClr val="FFFFFF"/>
                </a:solidFill>
              </a:rPr>
              <a:t>Zarekar</a:t>
            </a:r>
            <a:endParaRPr lang="en-IN" sz="3600" dirty="0">
              <a:solidFill>
                <a:srgbClr val="FFFFFF"/>
              </a:solidFill>
            </a:endParaRPr>
          </a:p>
          <a:p>
            <a:pPr marL="0" indent="0">
              <a:buNone/>
            </a:pPr>
            <a:r>
              <a:rPr lang="en-IN" sz="3600" dirty="0">
                <a:solidFill>
                  <a:srgbClr val="FFFFFF"/>
                </a:solidFill>
              </a:rPr>
              <a:t>71. Pranav </a:t>
            </a:r>
            <a:r>
              <a:rPr lang="en-IN" sz="3600" dirty="0" err="1">
                <a:solidFill>
                  <a:srgbClr val="FFFFFF"/>
                </a:solidFill>
              </a:rPr>
              <a:t>Walvekar</a:t>
            </a:r>
            <a:endParaRPr lang="en-US" sz="3600" dirty="0">
              <a:solidFill>
                <a:srgbClr val="FFFFFF"/>
              </a:solidFill>
            </a:endParaRPr>
          </a:p>
        </p:txBody>
      </p:sp>
    </p:spTree>
    <p:extLst>
      <p:ext uri="{BB962C8B-B14F-4D97-AF65-F5344CB8AC3E}">
        <p14:creationId xmlns:p14="http://schemas.microsoft.com/office/powerpoint/2010/main" val="1964751550"/>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75" name="Rectangle 3277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0" name="Picture 2" descr="Microsoft has demonstrated the underlying physics required to create a new  kind of qubit - Microsoft Research">
            <a:extLst>
              <a:ext uri="{FF2B5EF4-FFF2-40B4-BE49-F238E27FC236}">
                <a16:creationId xmlns:a16="http://schemas.microsoft.com/office/drawing/2014/main" id="{775BB09F-1798-4689-8AE6-701EFEAFE93C}"/>
              </a:ext>
            </a:extLst>
          </p:cNvPr>
          <p:cNvPicPr>
            <a:picLocks noGrp="1" noChangeAspect="1" noChangeArrowheads="1"/>
          </p:cNvPicPr>
          <p:nvPr>
            <p:ph idx="1"/>
          </p:nvPr>
        </p:nvPicPr>
        <p:blipFill rotWithShape="1">
          <a:blip r:embed="rId2">
            <a:alphaModFix amt="50000"/>
            <a:extLst>
              <a:ext uri="{28A0092B-C50C-407E-A947-70E740481C1C}">
                <a14:useLocalDpi xmlns:a14="http://schemas.microsoft.com/office/drawing/2010/main" val="0"/>
              </a:ext>
            </a:extLst>
          </a:blip>
          <a:srcRect l="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6EDFCA-D284-4E54-A0DB-96998474A94B}"/>
              </a:ext>
            </a:extLst>
          </p:cNvPr>
          <p:cNvSpPr>
            <a:spLocks noGrp="1"/>
          </p:cNvSpPr>
          <p:nvPr>
            <p:ph type="title"/>
          </p:nvPr>
        </p:nvSpPr>
        <p:spPr>
          <a:xfrm>
            <a:off x="1524000" y="1122363"/>
            <a:ext cx="9144000" cy="3063240"/>
          </a:xfrm>
        </p:spPr>
        <p:txBody>
          <a:bodyPr vert="horz" lIns="91440" tIns="45720" rIns="91440" bIns="45720" rtlCol="0" anchor="b">
            <a:noAutofit/>
          </a:bodyPr>
          <a:lstStyle/>
          <a:p>
            <a:pPr algn="ctr"/>
            <a:r>
              <a:rPr lang="en-US" sz="11500" dirty="0">
                <a:solidFill>
                  <a:schemeClr val="accent4">
                    <a:lumMod val="20000"/>
                    <a:lumOff val="80000"/>
                  </a:schemeClr>
                </a:solidFill>
                <a:latin typeface="Harlow Solid Italic" panose="04030604020F02020D02" pitchFamily="82" charset="0"/>
              </a:rPr>
              <a:t>Thank You!</a:t>
            </a:r>
          </a:p>
        </p:txBody>
      </p:sp>
      <p:sp>
        <p:nvSpPr>
          <p:cNvPr id="3277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6654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4538E8-C3D8-4BD6-8218-F5542DF1896B}"/>
              </a:ext>
            </a:extLst>
          </p:cNvPr>
          <p:cNvPicPr>
            <a:picLocks noChangeAspect="1"/>
          </p:cNvPicPr>
          <p:nvPr/>
        </p:nvPicPr>
        <p:blipFill rotWithShape="1">
          <a:blip r:embed="rId2">
            <a:alphaModFix amt="40000"/>
            <a:extLst/>
          </a:blip>
          <a:srcRect r="6666"/>
          <a:stretch/>
        </p:blipFill>
        <p:spPr>
          <a:xfrm>
            <a:off x="20" y="10"/>
            <a:ext cx="12191980" cy="6857990"/>
          </a:xfrm>
          <a:prstGeom prst="rect">
            <a:avLst/>
          </a:prstGeom>
        </p:spPr>
      </p:pic>
      <p:sp>
        <p:nvSpPr>
          <p:cNvPr id="2" name="Title 1">
            <a:extLst>
              <a:ext uri="{FF2B5EF4-FFF2-40B4-BE49-F238E27FC236}">
                <a16:creationId xmlns:a16="http://schemas.microsoft.com/office/drawing/2014/main" id="{CD9F4366-A77F-487C-B135-A103CC2A88E7}"/>
              </a:ext>
            </a:extLst>
          </p:cNvPr>
          <p:cNvSpPr>
            <a:spLocks noGrp="1"/>
          </p:cNvSpPr>
          <p:nvPr>
            <p:ph type="title"/>
          </p:nvPr>
        </p:nvSpPr>
        <p:spPr>
          <a:xfrm>
            <a:off x="965200" y="965200"/>
            <a:ext cx="10261600" cy="3564869"/>
          </a:xfrm>
        </p:spPr>
        <p:txBody>
          <a:bodyPr vert="horz" lIns="91440" tIns="45720" rIns="91440" bIns="45720" rtlCol="0" anchor="b">
            <a:noAutofit/>
          </a:bodyPr>
          <a:lstStyle/>
          <a:p>
            <a:r>
              <a:rPr lang="en-US" sz="8800" dirty="0">
                <a:ln w="22225">
                  <a:solidFill>
                    <a:schemeClr val="tx1"/>
                  </a:solidFill>
                  <a:miter lim="800000"/>
                </a:ln>
                <a:noFill/>
              </a:rPr>
              <a:t>Need For Quantum Computers</a:t>
            </a:r>
          </a:p>
        </p:txBody>
      </p:sp>
      <p:sp>
        <p:nvSpPr>
          <p:cNvPr id="3" name="Content Placeholder 2">
            <a:extLst>
              <a:ext uri="{FF2B5EF4-FFF2-40B4-BE49-F238E27FC236}">
                <a16:creationId xmlns:a16="http://schemas.microsoft.com/office/drawing/2014/main" id="{9434C628-61DE-47E6-B1B7-D4883BB1BE2D}"/>
              </a:ext>
            </a:extLst>
          </p:cNvPr>
          <p:cNvSpPr>
            <a:spLocks noGrp="1"/>
          </p:cNvSpPr>
          <p:nvPr>
            <p:ph idx="1"/>
          </p:nvPr>
        </p:nvSpPr>
        <p:spPr>
          <a:xfrm>
            <a:off x="965200" y="5092537"/>
            <a:ext cx="10261600" cy="1202995"/>
          </a:xfrm>
        </p:spPr>
        <p:txBody>
          <a:bodyPr vert="horz" lIns="91440" tIns="45720" rIns="91440" bIns="45720" rtlCol="0">
            <a:normAutofit/>
          </a:bodyPr>
          <a:lstStyle/>
          <a:p>
            <a:pPr marL="0" indent="0">
              <a:buNone/>
            </a:pPr>
            <a:r>
              <a:rPr lang="en-US" sz="3600" dirty="0"/>
              <a:t>49. </a:t>
            </a:r>
            <a:r>
              <a:rPr lang="en-US" sz="3600" dirty="0" err="1"/>
              <a:t>Varad</a:t>
            </a:r>
            <a:r>
              <a:rPr lang="en-US" sz="3600" dirty="0"/>
              <a:t> Talegaonkar</a:t>
            </a:r>
          </a:p>
        </p:txBody>
      </p:sp>
    </p:spTree>
    <p:extLst>
      <p:ext uri="{BB962C8B-B14F-4D97-AF65-F5344CB8AC3E}">
        <p14:creationId xmlns:p14="http://schemas.microsoft.com/office/powerpoint/2010/main" val="14849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urple and white light digital wallpaper">
            <a:extLst>
              <a:ext uri="{FF2B5EF4-FFF2-40B4-BE49-F238E27FC236}">
                <a16:creationId xmlns:a16="http://schemas.microsoft.com/office/drawing/2014/main" id="{815201D7-28E8-47CD-8BF8-983F4ABA82FD}"/>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3857" b="11873"/>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54" name="Google Shape;54;p13"/>
          <p:cNvSpPr txBox="1">
            <a:spLocks noGrp="1"/>
          </p:cNvSpPr>
          <p:nvPr>
            <p:ph type="title"/>
          </p:nvPr>
        </p:nvSpPr>
        <p:spPr>
          <a:xfrm>
            <a:off x="836676" y="49816"/>
            <a:ext cx="10515600" cy="1325563"/>
          </a:xfrm>
          <a:prstGeom prst="rect">
            <a:avLst/>
          </a:prstGeom>
        </p:spPr>
        <p:txBody>
          <a:bodyPr spcFirstLastPara="1" vert="horz" lIns="91440" tIns="45720" rIns="91440" bIns="45720" rtlCol="0" anchor="ctr" anchorCtr="0">
            <a:noAutofit/>
          </a:bodyPr>
          <a:lstStyle/>
          <a:p>
            <a:pPr algn="ctr">
              <a:spcBef>
                <a:spcPct val="0"/>
              </a:spcBef>
            </a:pPr>
            <a:r>
              <a:rPr lang="en-US" dirty="0">
                <a:solidFill>
                  <a:srgbClr val="FFFFFF"/>
                </a:solidFill>
              </a:rPr>
              <a:t>Why Do we need Quantum computers</a:t>
            </a:r>
          </a:p>
        </p:txBody>
      </p:sp>
      <p:sp>
        <p:nvSpPr>
          <p:cNvPr id="615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Google Shape;55;p13"/>
          <p:cNvSpPr txBox="1">
            <a:spLocks noGrp="1"/>
          </p:cNvSpPr>
          <p:nvPr>
            <p:ph type="body" idx="1"/>
          </p:nvPr>
        </p:nvSpPr>
        <p:spPr>
          <a:xfrm>
            <a:off x="314036" y="2004446"/>
            <a:ext cx="11039764" cy="4176897"/>
          </a:xfrm>
          <a:prstGeom prst="rect">
            <a:avLst/>
          </a:prstGeom>
        </p:spPr>
        <p:txBody>
          <a:bodyPr spcFirstLastPara="1" vert="horz" lIns="91440" tIns="45720" rIns="91440" bIns="45720" rtlCol="0" anchorCtr="0">
            <a:normAutofit/>
          </a:bodyPr>
          <a:lstStyle/>
          <a:p>
            <a:pPr marL="423329" indent="0" algn="ctr">
              <a:spcAft>
                <a:spcPts val="600"/>
              </a:spcAft>
              <a:buClr>
                <a:schemeClr val="dk1"/>
              </a:buClr>
              <a:buSzPts val="1300"/>
              <a:buNone/>
            </a:pPr>
            <a:r>
              <a:rPr lang="en-US" dirty="0"/>
              <a:t>The most fundamental question giving rise to the idea of quantum computing was  “Can we simulate physics on a computer?”. </a:t>
            </a:r>
          </a:p>
          <a:p>
            <a:pPr marL="423329" indent="0" algn="ctr">
              <a:spcAft>
                <a:spcPts val="600"/>
              </a:spcAft>
              <a:buClr>
                <a:schemeClr val="dk1"/>
              </a:buClr>
              <a:buSzPts val="1300"/>
              <a:buNone/>
            </a:pPr>
            <a:endParaRPr lang="en-US" dirty="0"/>
          </a:p>
          <a:p>
            <a:pPr marL="423329" indent="0" algn="ctr">
              <a:spcAft>
                <a:spcPts val="600"/>
              </a:spcAft>
              <a:buClr>
                <a:schemeClr val="dk1"/>
              </a:buClr>
              <a:buSzPts val="1300"/>
              <a:buNone/>
            </a:pPr>
            <a:r>
              <a:rPr lang="en-US" dirty="0"/>
              <a:t>With this, even scientists and engineers started to notice limitations in the classical computers to solve very complex problems. Hence a need for quantum computing was felt. </a:t>
            </a:r>
          </a:p>
          <a:p>
            <a:pPr marL="0" indent="0">
              <a:spcAft>
                <a:spcPts val="600"/>
              </a:spcAft>
              <a:buClr>
                <a:schemeClr val="dk1"/>
              </a:buClr>
              <a:buSzPts val="1100"/>
              <a:buNone/>
            </a:pPr>
            <a:endParaRPr lang="en-US" sz="2400" dirty="0"/>
          </a:p>
        </p:txBody>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9F2C54A3-6A54-4DCB-A076-829C93136D86}"/>
              </a:ext>
            </a:extLst>
          </p:cNvPr>
          <p:cNvSpPr>
            <a:spLocks noGrp="1"/>
          </p:cNvSpPr>
          <p:nvPr>
            <p:ph type="body" idx="1"/>
          </p:nvPr>
        </p:nvSpPr>
        <p:spPr>
          <a:xfrm>
            <a:off x="474786" y="1415562"/>
            <a:ext cx="3543618" cy="4382326"/>
          </a:xfrm>
        </p:spPr>
        <p:txBody>
          <a:bodyPr vert="horz" lIns="91440" tIns="45720" rIns="91440" bIns="45720" rtlCol="0">
            <a:normAutofit fontScale="92500" lnSpcReduction="10000"/>
          </a:bodyPr>
          <a:lstStyle/>
          <a:p>
            <a:pPr marL="0" indent="0" algn="ctr">
              <a:spcAft>
                <a:spcPts val="600"/>
              </a:spcAft>
              <a:buNone/>
            </a:pPr>
            <a:r>
              <a:rPr lang="en-US" sz="3000" dirty="0"/>
              <a:t>Richard Feynman took one step further and proposed If we cannot simulate quantum physics on a classical computer, maybe we can build a quantum mechanical computer which would be better than the classical computers</a:t>
            </a:r>
          </a:p>
          <a:p>
            <a:pPr indent="-228600" algn="ctr">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CD924B3B-B57E-4334-AE82-995FDE9AE4D5}"/>
              </a:ext>
            </a:extLst>
          </p:cNvPr>
          <p:cNvPicPr>
            <a:picLocks noChangeAspect="1"/>
          </p:cNvPicPr>
          <p:nvPr/>
        </p:nvPicPr>
        <p:blipFill rotWithShape="1">
          <a:blip r:embed="rId2"/>
          <a:srcRect b="14859"/>
          <a:stretch/>
        </p:blipFill>
        <p:spPr>
          <a:xfrm>
            <a:off x="5445457" y="1966967"/>
            <a:ext cx="6155141" cy="2947807"/>
          </a:xfrm>
          <a:prstGeom prst="rect">
            <a:avLst/>
          </a:prstGeom>
        </p:spPr>
      </p:pic>
    </p:spTree>
    <p:extLst>
      <p:ext uri="{BB962C8B-B14F-4D97-AF65-F5344CB8AC3E}">
        <p14:creationId xmlns:p14="http://schemas.microsoft.com/office/powerpoint/2010/main" val="2597386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5514552" y="363050"/>
            <a:ext cx="6418385" cy="1807305"/>
          </a:xfrm>
          <a:prstGeom prst="rect">
            <a:avLst/>
          </a:prstGeom>
        </p:spPr>
        <p:txBody>
          <a:bodyPr spcFirstLastPara="1" vert="horz" lIns="91440" tIns="45720" rIns="91440" bIns="45720" rtlCol="0" anchor="ctr" anchorCtr="0">
            <a:normAutofit/>
          </a:bodyPr>
          <a:lstStyle/>
          <a:p>
            <a:pPr>
              <a:spcBef>
                <a:spcPct val="0"/>
              </a:spcBef>
            </a:pPr>
            <a:r>
              <a:rPr lang="en-US" sz="4800" dirty="0">
                <a:solidFill>
                  <a:schemeClr val="accent6"/>
                </a:solidFill>
                <a:latin typeface="AC Big Serif One" pitchFamily="50" charset="0"/>
              </a:rPr>
              <a:t>What is a </a:t>
            </a:r>
            <a:r>
              <a:rPr lang="en-US" sz="4800" dirty="0">
                <a:solidFill>
                  <a:schemeClr val="accent1"/>
                </a:solidFill>
                <a:latin typeface="AC Big Serif One" pitchFamily="50" charset="0"/>
              </a:rPr>
              <a:t>Qubit</a:t>
            </a:r>
            <a:r>
              <a:rPr lang="en-US" sz="4800" dirty="0">
                <a:solidFill>
                  <a:schemeClr val="accent6"/>
                </a:solidFill>
                <a:latin typeface="AC Big Serif One" pitchFamily="50" charset="0"/>
              </a:rPr>
              <a:t> ?</a:t>
            </a:r>
          </a:p>
        </p:txBody>
      </p:sp>
      <p:pic>
        <p:nvPicPr>
          <p:cNvPr id="7170" name="Picture 2" descr="https://images.unsplash.com/photo-1576319155264-99536e0be1ee?ixlib=rb-1.2.1&amp;ixid=MnwxMjA3fDB8MHxzZWFyY2h8M3x8cXVhbnR1bXxlbnwwfHwwfHw%3D&amp;w=1000&amp;q=80">
            <a:extLst>
              <a:ext uri="{FF2B5EF4-FFF2-40B4-BE49-F238E27FC236}">
                <a16:creationId xmlns:a16="http://schemas.microsoft.com/office/drawing/2014/main" id="{60DC9913-7D41-430C-B9D8-596B00DEAC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99" r="-2" b="2708"/>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61" name="Google Shape;61;p14"/>
          <p:cNvSpPr txBox="1">
            <a:spLocks noGrp="1"/>
          </p:cNvSpPr>
          <p:nvPr>
            <p:ph type="body" idx="1"/>
          </p:nvPr>
        </p:nvSpPr>
        <p:spPr>
          <a:xfrm>
            <a:off x="5809673" y="1987062"/>
            <a:ext cx="5828145" cy="4189901"/>
          </a:xfrm>
          <a:prstGeom prst="rect">
            <a:avLst/>
          </a:prstGeom>
        </p:spPr>
        <p:txBody>
          <a:bodyPr spcFirstLastPara="1" vert="horz" lIns="91440" tIns="45720" rIns="91440" bIns="45720" rtlCol="0" anchorCtr="0">
            <a:normAutofit lnSpcReduction="10000"/>
          </a:bodyPr>
          <a:lstStyle/>
          <a:p>
            <a:pPr marL="529162" indent="-228600">
              <a:spcAft>
                <a:spcPts val="600"/>
              </a:spcAft>
              <a:buClr>
                <a:schemeClr val="dk1"/>
              </a:buClr>
              <a:buSzPts val="1400"/>
              <a:buFont typeface="Arial" panose="020B0604020202020204" pitchFamily="34" charset="0"/>
              <a:buChar char="•"/>
            </a:pPr>
            <a:r>
              <a:rPr lang="en-US" sz="2400" dirty="0">
                <a:highlight>
                  <a:srgbClr val="FFFFFF"/>
                </a:highlight>
              </a:rPr>
              <a:t>A qubit (or quantum bit) is the quantum mechanical analogue of a classical bit.</a:t>
            </a:r>
          </a:p>
          <a:p>
            <a:pPr marL="529162" indent="-228600">
              <a:spcAft>
                <a:spcPts val="600"/>
              </a:spcAft>
              <a:buClr>
                <a:schemeClr val="dk1"/>
              </a:buClr>
              <a:buSzPts val="1400"/>
              <a:buFont typeface="Arial" panose="020B0604020202020204" pitchFamily="34" charset="0"/>
              <a:buChar char="•"/>
            </a:pPr>
            <a:r>
              <a:rPr lang="en-US" sz="2400" dirty="0">
                <a:highlight>
                  <a:srgbClr val="FFFFFF"/>
                </a:highlight>
              </a:rPr>
              <a:t>A qubit is a two-level quantum system having∣0⟩ and ∣1⟩ as two basis quantum states.</a:t>
            </a:r>
          </a:p>
          <a:p>
            <a:pPr marL="529162" indent="-228600">
              <a:spcAft>
                <a:spcPts val="600"/>
              </a:spcAft>
              <a:buClr>
                <a:schemeClr val="dk1"/>
              </a:buClr>
              <a:buSzPts val="1400"/>
              <a:buFont typeface="Arial" panose="020B0604020202020204" pitchFamily="34" charset="0"/>
              <a:buChar char="•"/>
            </a:pPr>
            <a:r>
              <a:rPr lang="en-US" sz="2400" dirty="0">
                <a:highlight>
                  <a:srgbClr val="FFFFFF"/>
                </a:highlight>
              </a:rPr>
              <a:t>Multiple implementations of a qubit are discussed, few examples are -  </a:t>
            </a:r>
          </a:p>
          <a:p>
            <a:pPr marL="529162" indent="-228600">
              <a:spcAft>
                <a:spcPts val="600"/>
              </a:spcAft>
              <a:buClr>
                <a:schemeClr val="dk1"/>
              </a:buClr>
              <a:buSzPts val="1400"/>
              <a:buFont typeface="Arial" panose="020B0604020202020204" pitchFamily="34" charset="0"/>
              <a:buChar char="•"/>
            </a:pPr>
            <a:r>
              <a:rPr lang="en-US" sz="2400" dirty="0">
                <a:highlight>
                  <a:srgbClr val="FFFFFF"/>
                </a:highlight>
              </a:rPr>
              <a:t>polarizations of a photon, two of the (multiple) discrete energy levels of an ion, a superconducting </a:t>
            </a:r>
            <a:r>
              <a:rPr lang="en-US" sz="2400" dirty="0" err="1">
                <a:highlight>
                  <a:srgbClr val="FFFFFF"/>
                </a:highlight>
              </a:rPr>
              <a:t>Transmon</a:t>
            </a:r>
            <a:r>
              <a:rPr lang="en-US" sz="2400" dirty="0">
                <a:highlight>
                  <a:srgbClr val="FFFFFF"/>
                </a:highlight>
              </a:rPr>
              <a:t> qubit, the nuclear spin states of an atom or the spin states of an electron.</a:t>
            </a:r>
          </a:p>
          <a:p>
            <a:pPr marL="0" indent="-228600">
              <a:spcAft>
                <a:spcPts val="600"/>
              </a:spcAft>
              <a:buClr>
                <a:schemeClr val="dk1"/>
              </a:buClr>
              <a:buSzPts val="1100"/>
              <a:buFont typeface="Arial" panose="020B0604020202020204" pitchFamily="34" charset="0"/>
              <a:buChar char="•"/>
            </a:pPr>
            <a:endParaRPr lang="en-US" sz="2400" dirty="0">
              <a:highlight>
                <a:srgbClr val="FFFFFF"/>
              </a:high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quire"/>
        <a:ea typeface=""/>
        <a:cs typeface=""/>
      </a:majorFont>
      <a:minorFont>
        <a:latin typeface="Corbe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1947</Words>
  <Application>Microsoft Office PowerPoint</Application>
  <PresentationFormat>Widescreen</PresentationFormat>
  <Paragraphs>151</Paragraphs>
  <Slides>53</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Meiryo</vt:lpstr>
      <vt:lpstr>AC Big Serif One</vt:lpstr>
      <vt:lpstr>Aquire</vt:lpstr>
      <vt:lpstr>Arial</vt:lpstr>
      <vt:lpstr>Calibri</vt:lpstr>
      <vt:lpstr>Corbel Light</vt:lpstr>
      <vt:lpstr>Georgia</vt:lpstr>
      <vt:lpstr>Harlow Solid Italic</vt:lpstr>
      <vt:lpstr>Lekton</vt:lpstr>
      <vt:lpstr>Roboto</vt:lpstr>
      <vt:lpstr>Office Theme</vt:lpstr>
      <vt:lpstr>Quantum Computing</vt:lpstr>
      <vt:lpstr>Contents</vt:lpstr>
      <vt:lpstr>Introduction and Brief History</vt:lpstr>
      <vt:lpstr>What is Quantum Computing</vt:lpstr>
      <vt:lpstr>Birth of Quantum Computing</vt:lpstr>
      <vt:lpstr>Need For Quantum Computers</vt:lpstr>
      <vt:lpstr>Why Do we need Quantum computers</vt:lpstr>
      <vt:lpstr>PowerPoint Presentation</vt:lpstr>
      <vt:lpstr>What is a Qubit ?</vt:lpstr>
      <vt:lpstr>PowerPoint Presentation</vt:lpstr>
      <vt:lpstr>Quantum Computing    </vt:lpstr>
      <vt:lpstr>Hadamard Gate</vt:lpstr>
      <vt:lpstr>CNOT Gate</vt:lpstr>
      <vt:lpstr>PowerPoint Presentation</vt:lpstr>
      <vt:lpstr>PowerPoint Presentation</vt:lpstr>
      <vt:lpstr>PowerPoint Presentation</vt:lpstr>
      <vt:lpstr>Analogies</vt:lpstr>
      <vt:lpstr>Onion Analogy</vt:lpstr>
      <vt:lpstr>PowerPoint Presentation</vt:lpstr>
      <vt:lpstr>Football Analogy</vt:lpstr>
      <vt:lpstr>PowerPoint Presentation</vt:lpstr>
      <vt:lpstr>PowerPoint Presentation</vt:lpstr>
      <vt:lpstr>Concepts and Physical Manifestation</vt:lpstr>
      <vt:lpstr>Superposition</vt:lpstr>
      <vt:lpstr>Electron Beam</vt:lpstr>
      <vt:lpstr>PowerPoint Presentation</vt:lpstr>
      <vt:lpstr>Why is it important here?</vt:lpstr>
      <vt:lpstr>Quantum Supremacy</vt:lpstr>
      <vt:lpstr>Entanglement</vt:lpstr>
      <vt:lpstr>The Entangled Coins</vt:lpstr>
      <vt:lpstr>What those qubits look like</vt:lpstr>
      <vt:lpstr>PowerPoint Presentation</vt:lpstr>
      <vt:lpstr>PowerPoint Presentation</vt:lpstr>
      <vt:lpstr>How a single qubit is worth 2 bits</vt:lpstr>
      <vt:lpstr>IBM and Google’s Quantum Computers</vt:lpstr>
      <vt:lpstr>Development graph</vt:lpstr>
      <vt:lpstr>Applications on weather Forecastingand financial modelling</vt:lpstr>
      <vt:lpstr>Weather forecasting</vt:lpstr>
      <vt:lpstr>PowerPoint Presentation</vt:lpstr>
      <vt:lpstr>Application in finance</vt:lpstr>
      <vt:lpstr>PowerPoint Presentation</vt:lpstr>
      <vt:lpstr>PowerPoint Presentation</vt:lpstr>
      <vt:lpstr>Other financial Applications</vt:lpstr>
      <vt:lpstr>Applications on cryptography drugs and ai and ml</vt:lpstr>
      <vt:lpstr>Cryptography</vt:lpstr>
      <vt:lpstr>PowerPoint Presentation</vt:lpstr>
      <vt:lpstr>Application in AI</vt:lpstr>
      <vt:lpstr>PowerPoint Presentation</vt:lpstr>
      <vt:lpstr>Application in Machine Learning</vt:lpstr>
      <vt:lpstr>PowerPoint Presentation</vt:lpstr>
      <vt:lpstr>Drug Design and Development</vt:lpstr>
      <vt:lpstr>Group Members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dc:title>
  <dc:creator>Krishnaraj Thadesar</dc:creator>
  <cp:lastModifiedBy>Krishnaraj Thadesar</cp:lastModifiedBy>
  <cp:revision>1</cp:revision>
  <dcterms:created xsi:type="dcterms:W3CDTF">2022-06-13T20:59:52Z</dcterms:created>
  <dcterms:modified xsi:type="dcterms:W3CDTF">2022-06-13T21:00:28Z</dcterms:modified>
</cp:coreProperties>
</file>